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2"/>
  </p:sldMasterIdLst>
  <p:notesMasterIdLst>
    <p:notesMasterId r:id="rId87"/>
  </p:notesMasterIdLst>
  <p:handoutMasterIdLst>
    <p:handoutMasterId r:id="rId88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340" r:id="rId43"/>
    <p:sldId id="341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42" r:id="rId59"/>
    <p:sldId id="34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BCC00"/>
    <a:srgbClr val="9ED000"/>
    <a:srgbClr val="F4FCD8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18" autoAdjust="0"/>
    <p:restoredTop sz="94451" autoAdjust="0"/>
  </p:normalViewPr>
  <p:slideViewPr>
    <p:cSldViewPr>
      <p:cViewPr varScale="1">
        <p:scale>
          <a:sx n="72" d="100"/>
          <a:sy n="72" d="100"/>
        </p:scale>
        <p:origin x="55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84" d="100"/>
          <a:sy n="84" d="100"/>
        </p:scale>
        <p:origin x="-3162" y="-78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handoutMaster" Target="handoutMasters/handoutMaster1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11/26/2013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11/26/2013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46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choolacademy.telerik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tools.ietf.org/html/rfc3513" TargetMode="External"/><Relationship Id="rId2" Type="http://schemas.openxmlformats.org/officeDocument/2006/relationships/hyperlink" Target="http://en.wikipedia.org/wiki/IPv6_addres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6" Type="http://schemas.openxmlformats.org/officeDocument/2006/relationships/image" Target="../media/image3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0.png"/><Relationship Id="rId3" Type="http://schemas.microsoft.com/office/2007/relationships/hdphoto" Target="../media/hdphoto3.wdp"/><Relationship Id="rId7" Type="http://schemas.openxmlformats.org/officeDocument/2006/relationships/image" Target="../media/image35.jpeg"/><Relationship Id="rId12" Type="http://schemas.openxmlformats.org/officeDocument/2006/relationships/image" Target="../media/image39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11" Type="http://schemas.openxmlformats.org/officeDocument/2006/relationships/image" Target="../media/image38.jpeg"/><Relationship Id="rId5" Type="http://schemas.microsoft.com/office/2007/relationships/hdphoto" Target="../media/hdphoto4.wdp"/><Relationship Id="rId10" Type="http://schemas.openxmlformats.org/officeDocument/2006/relationships/image" Target="../media/image37.jpeg"/><Relationship Id="rId4" Type="http://schemas.openxmlformats.org/officeDocument/2006/relationships/image" Target="../media/image33.jpeg"/><Relationship Id="rId9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Game_ri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ernote.com/" TargetMode="External"/><Relationship Id="rId2" Type="http://schemas.openxmlformats.org/officeDocument/2006/relationships/hyperlink" Target="https://www.sugarsync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keep" TargetMode="External"/><Relationship Id="rId5" Type="http://schemas.openxmlformats.org/officeDocument/2006/relationships/hyperlink" Target="http://simplenote.com/" TargetMode="External"/><Relationship Id="rId4" Type="http://schemas.openxmlformats.org/officeDocument/2006/relationships/hyperlink" Target="http://office.microsoft.com/bg-bg/onenote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microsoft.com/office/2007/relationships/hdphoto" Target="../media/hdphoto6.wdp"/><Relationship Id="rId4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hroma_subsampling" TargetMode="External"/><Relationship Id="rId2" Type="http://schemas.openxmlformats.org/officeDocument/2006/relationships/hyperlink" Target="http://en.wikipedia.org/wiki/Image_compression#Lossy_and_lossless_compress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Portable_Network_Graphics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ata_manipulation_language" TargetMode="External"/><Relationship Id="rId2" Type="http://schemas.openxmlformats.org/officeDocument/2006/relationships/hyperlink" Target="http://en.wikipedia.org/wiki/SQ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Update_(SQL)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keydata.com/datawarehousing/data-warehouse-definition.html" TargetMode="External"/><Relationship Id="rId2" Type="http://schemas.openxmlformats.org/officeDocument/2006/relationships/hyperlink" Target="http://en.wikipedia.org/wiki/Data_warehouse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Chipset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igital_signature" TargetMode="External"/><Relationship Id="rId2" Type="http://schemas.openxmlformats.org/officeDocument/2006/relationships/hyperlink" Target="http://upload.wikimedia.org/wikipedia/commons/0/0f/Digital_signature_schema.gi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Hash_function" TargetMode="External"/><Relationship Id="rId4" Type="http://schemas.openxmlformats.org/officeDocument/2006/relationships/hyperlink" Target="http://en.wikipedia.org/wiki/Public-key_cryptography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List_of_Adobe_software" TargetMode="External"/><Relationship Id="rId2" Type="http://schemas.openxmlformats.org/officeDocument/2006/relationships/hyperlink" Target="http://www.adobe.com/bg/products/presenter/faq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Adobe_Premiere_Pro" TargetMode="External"/><Relationship Id="rId5" Type="http://schemas.openxmlformats.org/officeDocument/2006/relationships/hyperlink" Target="http://en.wikipedia.org/wiki/Adobe_FrameMaker" TargetMode="External"/><Relationship Id="rId4" Type="http://schemas.openxmlformats.org/officeDocument/2006/relationships/hyperlink" Target="http://en.wikipedia.org/wiki/Adobe_InDesign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omparison_of_video_codecs" TargetMode="External"/><Relationship Id="rId2" Type="http://schemas.openxmlformats.org/officeDocument/2006/relationships/hyperlink" Target="http://en.wikipedia.org/wiki/Blu-ray_Disc#Codecs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outer_(computing)" TargetMode="External"/><Relationship Id="rId2" Type="http://schemas.openxmlformats.org/officeDocument/2006/relationships/hyperlink" Target="http://support.microsoft.com/kb/10388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Firewall_(computing)" TargetMode="External"/><Relationship Id="rId5" Type="http://schemas.openxmlformats.org/officeDocument/2006/relationships/hyperlink" Target="http://en.wikipedia.org/wiki/Ethernet_hub" TargetMode="External"/><Relationship Id="rId4" Type="http://schemas.openxmlformats.org/officeDocument/2006/relationships/hyperlink" Target="http://en.wikipedia.org/wiki/Network_switch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SDN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SMTP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segeek.org/what-is-a-web-crawler.htm" TargetMode="External"/><Relationship Id="rId2" Type="http://schemas.openxmlformats.org/officeDocument/2006/relationships/hyperlink" Target="http://en.wikipedia.org/wiki/Web_crawler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microsoft.com/office/2007/relationships/hdphoto" Target="../media/hdphoto7.wdp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eb_banner" TargetMode="External"/><Relationship Id="rId2" Type="http://schemas.openxmlformats.org/officeDocument/2006/relationships/hyperlink" Target="http://bg.wikipedia.org/wiki/%D0%A3%D0%B5%D0%B1_%D0%B1%D0%B0%D0%BD%D0%B5%D1%8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JavaScript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schoolacademy.telerik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Application_software#Application_software_classificatio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700" y="3317080"/>
            <a:ext cx="8153400" cy="569120"/>
          </a:xfrm>
        </p:spPr>
        <p:txBody>
          <a:bodyPr/>
          <a:lstStyle/>
          <a:p>
            <a:r>
              <a:rPr lang="bg-BG" dirty="0" smtClean="0"/>
              <a:t>Тест за подготовка за ИТ </a:t>
            </a:r>
            <a:r>
              <a:rPr lang="bg-BG" smtClean="0"/>
              <a:t>олимпиадата (НОИТ)</a:t>
            </a:r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12192"/>
            <a:ext cx="4686300" cy="1707152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357199" y="1026101"/>
            <a:ext cx="480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http://schoolacademy.telerik.com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28600" y="5029200"/>
            <a:ext cx="3484608" cy="523220"/>
          </a:xfrm>
        </p:spPr>
        <p:txBody>
          <a:bodyPr/>
          <a:lstStyle/>
          <a:p>
            <a:r>
              <a:rPr lang="en-US" sz="2800" dirty="0" smtClean="0"/>
              <a:t>Team “Tomas Hardy”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6023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1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86600" cy="914400"/>
          </a:xfrm>
        </p:spPr>
        <p:txBody>
          <a:bodyPr/>
          <a:lstStyle/>
          <a:p>
            <a:r>
              <a:rPr lang="bg-BG" sz="3800" dirty="0"/>
              <a:t>Работа с компютърни </a:t>
            </a:r>
            <a:r>
              <a:rPr lang="bg-BG" sz="3800" dirty="0" smtClean="0"/>
              <a:t>програми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Правила за работа с компютърни системи и </a:t>
            </a:r>
            <a:r>
              <a:rPr lang="bg-BG" dirty="0" smtClean="0"/>
              <a:t>програми</a:t>
            </a:r>
          </a:p>
          <a:p>
            <a:pPr lvl="2"/>
            <a:r>
              <a:rPr lang="bg-BG" dirty="0" smtClean="0"/>
              <a:t>Пускане </a:t>
            </a:r>
            <a:r>
              <a:rPr lang="bg-BG" dirty="0"/>
              <a:t>и </a:t>
            </a:r>
            <a:r>
              <a:rPr lang="bg-BG" dirty="0" smtClean="0"/>
              <a:t>спиране</a:t>
            </a:r>
          </a:p>
          <a:p>
            <a:pPr lvl="2"/>
            <a:r>
              <a:rPr lang="bg-BG" dirty="0" smtClean="0"/>
              <a:t>Диагностика</a:t>
            </a:r>
          </a:p>
          <a:p>
            <a:pPr lvl="2"/>
            <a:r>
              <a:rPr lang="bg-BG" dirty="0" smtClean="0"/>
              <a:t>Откриване </a:t>
            </a:r>
            <a:r>
              <a:rPr lang="bg-BG" dirty="0"/>
              <a:t>на </a:t>
            </a:r>
            <a:r>
              <a:rPr lang="bg-BG" dirty="0" smtClean="0"/>
              <a:t>проблеми</a:t>
            </a:r>
          </a:p>
          <a:p>
            <a:pPr lvl="2"/>
            <a:r>
              <a:rPr lang="bg-BG" dirty="0" smtClean="0"/>
              <a:t>Поддържане</a:t>
            </a:r>
          </a:p>
          <a:p>
            <a:pPr lvl="2"/>
            <a:r>
              <a:rPr lang="bg-BG" dirty="0" smtClean="0"/>
              <a:t>Тестване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2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endParaRPr lang="bg-BG" dirty="0" smtClean="0">
              <a:effectLst/>
            </a:endParaRPr>
          </a:p>
          <a:p>
            <a:r>
              <a:rPr lang="bg-BG" dirty="0" smtClean="0">
                <a:effectLst/>
              </a:rPr>
              <a:t>DiskPart.exe </a:t>
            </a:r>
            <a:r>
              <a:rPr lang="bg-BG" dirty="0">
                <a:effectLst/>
              </a:rPr>
              <a:t>в </a:t>
            </a:r>
            <a:r>
              <a:rPr lang="bg-BG" dirty="0" smtClean="0">
                <a:effectLst/>
              </a:rPr>
              <a:t>Windows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>
                <a:effectLst/>
              </a:rPr>
              <a:t>Е текстов команден интерпретатор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>
                <a:effectLst/>
              </a:rPr>
              <a:t>Позволява </a:t>
            </a:r>
            <a:r>
              <a:rPr lang="bg-BG" sz="2400" dirty="0">
                <a:effectLst/>
              </a:rPr>
              <a:t>упрвавлението на обекти (disks, partitions, or volumes</a:t>
            </a:r>
            <a:r>
              <a:rPr lang="bg-BG" sz="2400" dirty="0" smtClean="0">
                <a:effectLst/>
              </a:rPr>
              <a:t>);</a:t>
            </a:r>
            <a:endParaRPr lang="bg-BG" sz="2400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>
                <a:effectLst/>
              </a:rPr>
              <a:t>Може </a:t>
            </a:r>
            <a:r>
              <a:rPr lang="bg-BG" sz="2400" dirty="0">
                <a:effectLst/>
              </a:rPr>
              <a:t>да използва скрипт като вход </a:t>
            </a:r>
            <a:r>
              <a:rPr lang="bg-BG" sz="2400" dirty="0" smtClean="0">
                <a:effectLst/>
              </a:rPr>
              <a:t>;</a:t>
            </a:r>
            <a:endParaRPr lang="bg-BG" sz="2400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>
                <a:effectLst/>
              </a:rPr>
              <a:t>М</a:t>
            </a:r>
            <a:r>
              <a:rPr lang="bg-BG" sz="2400" dirty="0" smtClean="0">
                <a:effectLst/>
              </a:rPr>
              <a:t>оже </a:t>
            </a:r>
            <a:r>
              <a:rPr lang="bg-BG" sz="2400" dirty="0">
                <a:effectLst/>
              </a:rPr>
              <a:t>да използва директен вход от command </a:t>
            </a:r>
            <a:r>
              <a:rPr lang="bg-BG" sz="2400" dirty="0" smtClean="0">
                <a:effectLst/>
              </a:rPr>
              <a:t>prompt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>
                <a:effectLst/>
              </a:rPr>
              <a:t>Всички </a:t>
            </a:r>
            <a:r>
              <a:rPr lang="bg-BG" sz="2400" dirty="0">
                <a:effectLst/>
              </a:rPr>
              <a:t>изброени са верни</a:t>
            </a:r>
          </a:p>
          <a:p>
            <a:pPr marL="357188" lvl="1" indent="0">
              <a:buNone/>
            </a:pPr>
            <a:endParaRPr lang="bg-BG" sz="1800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endParaRPr lang="bg-BG" sz="1800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endParaRPr lang="en-US" sz="1800" dirty="0" smtClean="0"/>
          </a:p>
          <a:p>
            <a:pPr marL="357188" lvl="1" indent="0">
              <a:buNone/>
            </a:pPr>
            <a:r>
              <a:rPr lang="bg-BG" sz="1800" dirty="0"/>
              <a:t> </a:t>
            </a:r>
            <a:r>
              <a:rPr lang="bg-BG" sz="1800" dirty="0" smtClean="0"/>
              <a:t> </a:t>
            </a: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4724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84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000" dirty="0" smtClean="0"/>
          </a:p>
          <a:p>
            <a:r>
              <a:rPr lang="bg-BG" dirty="0" smtClean="0"/>
              <a:t>Информация:</a:t>
            </a:r>
            <a:r>
              <a:rPr lang="bg-BG" sz="2800" dirty="0" smtClean="0"/>
              <a:t/>
            </a:r>
            <a:br>
              <a:rPr lang="bg-BG" sz="2800" dirty="0" smtClean="0"/>
            </a:br>
            <a:r>
              <a:rPr lang="bg-BG" sz="2800" dirty="0" smtClean="0">
                <a:effectLst/>
              </a:rPr>
              <a:t>DiskPart.exe </a:t>
            </a:r>
            <a:r>
              <a:rPr lang="bg-BG" sz="2800" dirty="0">
                <a:effectLst/>
              </a:rPr>
              <a:t>е текстов командов интерпретатор, който позволява управлението на обекти (disks, partitions, or volumes) чрез скриптове или директен вход от command prompt. </a:t>
            </a:r>
            <a:r>
              <a:rPr lang="bg-BG" dirty="0">
                <a:effectLst/>
              </a:rPr>
              <a:t> </a:t>
            </a:r>
            <a:endParaRPr lang="bg-BG" sz="2400" dirty="0">
              <a:effectLst/>
            </a:endParaRPr>
          </a:p>
          <a:p>
            <a:r>
              <a:rPr lang="bg-BG" sz="2400" dirty="0" smtClean="0">
                <a:effectLst/>
              </a:rPr>
              <a:t>Използвани източници: </a:t>
            </a:r>
          </a:p>
          <a:p>
            <a:pPr lvl="1"/>
            <a:r>
              <a:rPr lang="bg-BG" sz="2200" dirty="0" smtClean="0">
                <a:solidFill>
                  <a:schemeClr val="tx1">
                    <a:lumMod val="50000"/>
                  </a:schemeClr>
                </a:solidFill>
                <a:effectLst/>
              </a:rPr>
              <a:t>http</a:t>
            </a:r>
            <a:r>
              <a:rPr lang="bg-BG" sz="2200" dirty="0">
                <a:solidFill>
                  <a:schemeClr val="tx1">
                    <a:lumMod val="50000"/>
                  </a:schemeClr>
                </a:solidFill>
                <a:effectLst/>
              </a:rPr>
              <a:t>://technet.microsoft.com/en-us/library/bb490893.aspx</a:t>
            </a:r>
          </a:p>
          <a:p>
            <a:endParaRPr lang="en-US" sz="20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3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6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00" y="76200"/>
            <a:ext cx="7162800" cy="914400"/>
          </a:xfrm>
        </p:spPr>
        <p:txBody>
          <a:bodyPr/>
          <a:lstStyle/>
          <a:p>
            <a:r>
              <a:rPr lang="bg-BG" sz="3600" dirty="0"/>
              <a:t>Пренос на </a:t>
            </a:r>
            <a:r>
              <a:rPr lang="bg-BG" sz="3600" dirty="0" smtClean="0"/>
              <a:t>данни. Бройни системи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Средства на ИТ за пренос на данни (различни подходи и методи, физически среди и канали за пренос, предимства и недостатъци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единици за измерване на </a:t>
            </a:r>
            <a:r>
              <a:rPr lang="bg-BG" dirty="0" smtClean="0"/>
              <a:t>информация</a:t>
            </a:r>
          </a:p>
          <a:p>
            <a:pPr lvl="1"/>
            <a:r>
              <a:rPr lang="bg-BG" dirty="0" smtClean="0"/>
              <a:t>Основи </a:t>
            </a:r>
            <a:r>
              <a:rPr lang="bg-BG" dirty="0"/>
              <a:t>на двоичните </a:t>
            </a:r>
            <a:r>
              <a:rPr lang="bg-BG" dirty="0" smtClean="0"/>
              <a:t>пресмятания</a:t>
            </a:r>
          </a:p>
          <a:p>
            <a:pPr lvl="1"/>
            <a:r>
              <a:rPr lang="bg-BG" dirty="0" smtClean="0"/>
              <a:t>Изчисления </a:t>
            </a:r>
            <a:r>
              <a:rPr lang="bg-BG" dirty="0"/>
              <a:t>в различни бройни </a:t>
            </a:r>
            <a:r>
              <a:rPr lang="bg-BG" dirty="0" smtClean="0"/>
              <a:t>системи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1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839200" cy="5638800"/>
          </a:xfrm>
        </p:spPr>
        <p:txBody>
          <a:bodyPr/>
          <a:lstStyle/>
          <a:p>
            <a:pPr marL="0" indent="0">
              <a:buNone/>
            </a:pPr>
            <a:r>
              <a:rPr lang="bg-BG" dirty="0">
                <a:effectLst/>
              </a:rPr>
              <a:t> </a:t>
            </a:r>
            <a:r>
              <a:rPr lang="bg-BG" dirty="0" smtClean="0">
                <a:effectLst/>
              </a:rPr>
              <a:t>Даден </a:t>
            </a:r>
            <a:r>
              <a:rPr lang="bg-BG" dirty="0">
                <a:effectLst/>
              </a:rPr>
              <a:t>е </a:t>
            </a:r>
            <a:r>
              <a:rPr lang="en-GB" dirty="0">
                <a:effectLst/>
              </a:rPr>
              <a:t>IPv6 </a:t>
            </a:r>
            <a:r>
              <a:rPr lang="bg-BG" dirty="0">
                <a:effectLst/>
              </a:rPr>
              <a:t>адресът</a:t>
            </a:r>
            <a:r>
              <a:rPr lang="en-GB" dirty="0">
                <a:effectLst/>
              </a:rPr>
              <a:t>  </a:t>
            </a:r>
            <a:r>
              <a:rPr lang="bg-BG" b="0" dirty="0" smtClean="0">
                <a:effectLst/>
                <a:cs typeface="Arial" panose="020B0604020202020204" pitchFamily="34" charset="0"/>
              </a:rPr>
              <a:t>2001:0dh8:85a3:0000:0000:8a2e:0370:7334</a:t>
            </a:r>
            <a:r>
              <a:rPr lang="en-GB" b="0" dirty="0" smtClean="0">
                <a:effectLst/>
                <a:cs typeface="Arial" panose="020B0604020202020204" pitchFamily="34" charset="0"/>
              </a:rPr>
              <a:t> .</a:t>
            </a:r>
            <a:endParaRPr lang="en-GB" b="0" dirty="0">
              <a:effectLst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 smtClean="0">
                <a:effectLst/>
              </a:rPr>
              <a:t>Изберете </a:t>
            </a:r>
            <a:r>
              <a:rPr lang="en-GB" dirty="0">
                <a:effectLst/>
              </a:rPr>
              <a:t>подходящия </a:t>
            </a:r>
            <a:r>
              <a:rPr lang="en-GB" dirty="0" smtClean="0">
                <a:effectLst/>
              </a:rPr>
              <a:t>съкратен </a:t>
            </a:r>
            <a:r>
              <a:rPr lang="en-GB" dirty="0">
                <a:effectLst/>
              </a:rPr>
              <a:t>запис</a:t>
            </a:r>
            <a:r>
              <a:rPr lang="en-GB" dirty="0" smtClean="0">
                <a:effectLst/>
              </a:rPr>
              <a:t>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2001:0dh8:85a3::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8a2e:0370:7344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2001:0:85a3:0:0:8a2e:0:7344</a:t>
            </a:r>
            <a:endParaRPr lang="bg-BG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2001:dh8:85a3::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8a2e:370:7334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Няма подходящ съкратен запис</a:t>
            </a:r>
            <a:endParaRPr lang="bg-BG" sz="2400" dirty="0"/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4343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13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Информация:</a:t>
            </a:r>
            <a:br>
              <a:rPr lang="bg-BG" dirty="0" smtClean="0"/>
            </a:br>
            <a:r>
              <a:rPr lang="en-GB" sz="2400" dirty="0" smtClean="0">
                <a:effectLst/>
              </a:rPr>
              <a:t>IPv6 </a:t>
            </a:r>
            <a:r>
              <a:rPr lang="bg-BG" sz="2400" dirty="0">
                <a:effectLst/>
              </a:rPr>
              <a:t>адресите са 128-битови и се сътоят от 8 групи от по 4 </a:t>
            </a:r>
            <a:r>
              <a:rPr lang="bg-BG" sz="2400" i="1" dirty="0"/>
              <a:t>шестнайсетични</a:t>
            </a:r>
            <a:r>
              <a:rPr lang="bg-BG" sz="2400" dirty="0" smtClean="0">
                <a:effectLst/>
              </a:rPr>
              <a:t> </a:t>
            </a:r>
            <a:r>
              <a:rPr lang="bg-BG" sz="2400" dirty="0">
                <a:effectLst/>
              </a:rPr>
              <a:t>символа, разделени от двоеточие </a:t>
            </a:r>
            <a:r>
              <a:rPr lang="en-GB" sz="2400" dirty="0">
                <a:effectLst/>
              </a:rPr>
              <a:t>(</a:t>
            </a:r>
            <a:r>
              <a:rPr lang="bg-BG" sz="2400" dirty="0">
                <a:effectLst/>
              </a:rPr>
              <a:t>:</a:t>
            </a:r>
            <a:r>
              <a:rPr lang="en-GB" sz="2400" dirty="0">
                <a:effectLst/>
              </a:rPr>
              <a:t>)</a:t>
            </a:r>
            <a:r>
              <a:rPr lang="bg-BG" sz="2400" dirty="0">
                <a:effectLst/>
              </a:rPr>
              <a:t> </a:t>
            </a:r>
            <a:r>
              <a:rPr lang="bg-BG" sz="2400" dirty="0" smtClean="0">
                <a:effectLst/>
              </a:rPr>
              <a:t>.</a:t>
            </a:r>
            <a:r>
              <a:rPr lang="bg-BG" sz="2400" dirty="0">
                <a:effectLst/>
              </a:rPr>
              <a:t/>
            </a:r>
            <a:br>
              <a:rPr lang="bg-BG" sz="2400" dirty="0">
                <a:effectLst/>
              </a:rPr>
            </a:br>
            <a:r>
              <a:rPr lang="bg-BG" sz="2400" dirty="0" smtClean="0">
                <a:effectLst/>
              </a:rPr>
              <a:t>Правилата </a:t>
            </a:r>
            <a:r>
              <a:rPr lang="bg-BG" sz="2400" dirty="0">
                <a:effectLst/>
              </a:rPr>
              <a:t>за съкратено им изписване са указани в</a:t>
            </a:r>
            <a:r>
              <a:rPr lang="en-GB" sz="2400" dirty="0">
                <a:effectLst/>
              </a:rPr>
              <a:t> RFC </a:t>
            </a:r>
            <a:r>
              <a:rPr lang="en-GB" sz="2400" dirty="0" smtClean="0">
                <a:effectLst/>
              </a:rPr>
              <a:t>3513.</a:t>
            </a:r>
            <a:endParaRPr lang="bg-BG" sz="2400" dirty="0" smtClean="0">
              <a:effectLst/>
            </a:endParaRPr>
          </a:p>
          <a:p>
            <a:r>
              <a:rPr lang="bg-BG" sz="2400" dirty="0" smtClean="0"/>
              <a:t>Използвани източници:</a:t>
            </a:r>
            <a:endParaRPr lang="en-US" sz="2400" b="0" dirty="0" smtClean="0"/>
          </a:p>
          <a:p>
            <a:pPr lvl="1"/>
            <a:r>
              <a:rPr lang="bg-BG" sz="2400" u="sng" dirty="0" smtClean="0">
                <a:hlinkClick r:id="rId2"/>
              </a:rPr>
              <a:t>http</a:t>
            </a:r>
            <a:r>
              <a:rPr lang="bg-BG" sz="2400" u="sng" dirty="0">
                <a:hlinkClick r:id="rId2"/>
              </a:rPr>
              <a:t>://en.wikipedia.org/wiki/IPv6_address</a:t>
            </a:r>
            <a:endParaRPr lang="bg-BG" sz="2400" dirty="0"/>
          </a:p>
          <a:p>
            <a:pPr lvl="1"/>
            <a:r>
              <a:rPr lang="en-GB" sz="2400" dirty="0">
                <a:hlinkClick r:id="rId3"/>
              </a:rPr>
              <a:t>http://tools.ietf.org/html/rfc3513</a:t>
            </a:r>
            <a:endParaRPr lang="en-US" sz="2400" dirty="0" smtClean="0"/>
          </a:p>
          <a:p>
            <a:pPr lvl="1"/>
            <a:endParaRPr lang="en-US" sz="2800" dirty="0" smtClean="0"/>
          </a:p>
          <a:p>
            <a:pPr lvl="1"/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6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27415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Операционни системи – понятия, основни функции и задачи, видове. Потребителски интерфейс – понятия, видове. Графичен интерфейс – понятия, основни обекти, основни операции, организация, настройки. Файл – понятия, характеристики. Файлова система – понятия, видове, логическа и физическа организация, основни обекти и действия с тях. Потребители, процеси, многозадачност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48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38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686800" cy="5638800"/>
          </a:xfrm>
        </p:spPr>
        <p:txBody>
          <a:bodyPr/>
          <a:lstStyle/>
          <a:p>
            <a:r>
              <a:rPr lang="bg-BG" dirty="0" smtClean="0">
                <a:effectLst/>
              </a:rPr>
              <a:t> </a:t>
            </a:r>
            <a:r>
              <a:rPr lang="bg-BG" dirty="0">
                <a:effectLst/>
              </a:rPr>
              <a:t>Коя от следните техники е въведена, защото "single job" не може да поддържа процесора и входни-изходните устройсва заети</a:t>
            </a:r>
            <a:r>
              <a:rPr lang="bg-BG" dirty="0" smtClean="0">
                <a:effectLst/>
              </a:rPr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Time-sharing</a:t>
            </a:r>
            <a:endParaRPr lang="bg-BG" sz="2400" dirty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SPOOLing</a:t>
            </a:r>
            <a:endParaRPr lang="bg-BG" sz="2400" dirty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Preemptive scheduling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Multiprogramming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Няма </a:t>
            </a:r>
            <a:r>
              <a:rPr lang="bg-BG" sz="2400" dirty="0"/>
              <a:t>такава </a:t>
            </a:r>
            <a:r>
              <a:rPr lang="bg-BG" sz="2400" dirty="0" smtClean="0"/>
              <a:t>техника</a:t>
            </a:r>
            <a:endParaRPr lang="bg-BG" sz="2400" dirty="0"/>
          </a:p>
          <a:p>
            <a:pPr marL="871538" lvl="1" indent="-514350">
              <a:buFont typeface="+mj-lt"/>
              <a:buAutoNum type="alphaLcParenR"/>
            </a:pPr>
            <a:endParaRPr lang="bg-BG" sz="1800" dirty="0">
              <a:effectLst/>
            </a:endParaRPr>
          </a:p>
          <a:p>
            <a:pPr marL="357188" lvl="1" indent="0">
              <a:buNone/>
            </a:pPr>
            <a:endParaRPr lang="bg-BG" sz="1800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4191000"/>
            <a:ext cx="533400" cy="5334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66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 smtClean="0"/>
          </a:p>
          <a:p>
            <a:r>
              <a:rPr lang="bg-BG" dirty="0" smtClean="0"/>
              <a:t>Информация:</a:t>
            </a:r>
            <a:r>
              <a:rPr lang="bg-BG" sz="2400" dirty="0"/>
              <a:t/>
            </a:r>
            <a:br>
              <a:rPr lang="bg-BG" sz="2400" dirty="0"/>
            </a:br>
            <a:r>
              <a:rPr lang="bg-BG" sz="2400" dirty="0" smtClean="0"/>
              <a:t>Мултитаскинга </a:t>
            </a:r>
            <a:r>
              <a:rPr lang="bg-BG" sz="2400" dirty="0"/>
              <a:t>(multitasking) значително увеличава производителността на компютрите (например, един процес приема  входните данни, друг процес ги обработва, трети процес записва резултатите на диск</a:t>
            </a:r>
            <a:r>
              <a:rPr lang="bg-BG" sz="2400" dirty="0" smtClean="0"/>
              <a:t>)</a:t>
            </a:r>
            <a:endParaRPr lang="bg-BG" sz="2400" dirty="0"/>
          </a:p>
          <a:p>
            <a:r>
              <a:rPr lang="bg-BG" sz="2400" dirty="0" smtClean="0">
                <a:effectLst/>
              </a:rPr>
              <a:t>Използвани източници: </a:t>
            </a:r>
          </a:p>
          <a:p>
            <a:pPr lvl="1"/>
            <a:r>
              <a:rPr lang="bg-BG" sz="2200" dirty="0" smtClean="0">
                <a:solidFill>
                  <a:schemeClr val="tx1">
                    <a:lumMod val="50000"/>
                  </a:schemeClr>
                </a:solidFill>
                <a:effectLst/>
              </a:rPr>
              <a:t>http</a:t>
            </a:r>
            <a:r>
              <a:rPr lang="bg-BG" sz="2200" dirty="0">
                <a:solidFill>
                  <a:schemeClr val="tx1">
                    <a:lumMod val="50000"/>
                  </a:schemeClr>
                </a:solidFill>
                <a:effectLst/>
              </a:rPr>
              <a:t>://en.wikipedia.org/wiki/Computer_multitasking</a:t>
            </a:r>
          </a:p>
          <a:p>
            <a:pPr lvl="1"/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3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5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Софтуерно инженерство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ru-RU" dirty="0" smtClean="0"/>
              <a:t>Основни </a:t>
            </a:r>
            <a:r>
              <a:rPr lang="ru-RU" dirty="0"/>
              <a:t>фази от изпълнението на проект – анализ, моделиране, проектиране, създаване на прототип, имплементация, проверка (тестване и осигуряване на качеството), подобряване и усъвършенстване, документиране, съпровождане. Методи за моделиране. UML. Оценка на достоверността от изпълнението на проект. Планиране и управление на проекти.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86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>
                <a:effectLst/>
              </a:rPr>
              <a:t>Коя от следните фази не е част от жизнения цикъл при разработка</a:t>
            </a:r>
            <a:r>
              <a:rPr lang="bg-BG" dirty="0" smtClean="0">
                <a:effectLst/>
              </a:rPr>
              <a:t>?</a:t>
            </a:r>
            <a:br>
              <a:rPr lang="bg-BG" dirty="0" smtClean="0">
                <a:effectLst/>
              </a:rPr>
            </a:br>
            <a:r>
              <a:rPr lang="bg-BG" dirty="0">
                <a:effectLst/>
              </a:rPr>
              <a:t>/</a:t>
            </a:r>
            <a:r>
              <a:rPr lang="bg-BG" dirty="0" smtClean="0">
                <a:effectLst/>
              </a:rPr>
              <a:t>Software </a:t>
            </a:r>
            <a:r>
              <a:rPr lang="bg-BG" dirty="0">
                <a:effectLst/>
              </a:rPr>
              <a:t>development life cycle </a:t>
            </a:r>
            <a:r>
              <a:rPr lang="bg-BG" dirty="0" smtClean="0">
                <a:effectLst/>
              </a:rPr>
              <a:t>model</a:t>
            </a:r>
            <a:r>
              <a:rPr lang="bg-BG" dirty="0">
                <a:effectLst/>
              </a:rPr>
              <a:t>/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Събиране </a:t>
            </a:r>
            <a:r>
              <a:rPr lang="bg-BG" sz="2400" dirty="0"/>
              <a:t>на изискванията и </a:t>
            </a:r>
            <a:r>
              <a:rPr lang="bg-BG" sz="2400" dirty="0" smtClean="0"/>
              <a:t>анализ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Разгръщане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Дизайн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Всички </a:t>
            </a:r>
            <a:r>
              <a:rPr lang="bg-BG" sz="2400" dirty="0"/>
              <a:t>са част от </a:t>
            </a:r>
            <a:r>
              <a:rPr lang="bg-BG" sz="2400" dirty="0" smtClean="0"/>
              <a:t>него</a:t>
            </a:r>
            <a:endParaRPr lang="bg-BG" sz="2400" dirty="0"/>
          </a:p>
          <a:p>
            <a:pPr marL="357188" lvl="1" indent="0">
              <a:buNone/>
            </a:pPr>
            <a:endParaRPr lang="bg-BG" sz="1800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endParaRPr lang="bg-BG" sz="1800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endParaRPr lang="bg-BG" sz="1800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endParaRPr lang="bg-BG" sz="1800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4724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3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 smtClean="0"/>
          </a:p>
          <a:p>
            <a:r>
              <a:rPr lang="bg-BG" dirty="0" smtClean="0"/>
              <a:t>Информация:</a:t>
            </a:r>
            <a:r>
              <a:rPr lang="bg-BG" sz="2400" dirty="0"/>
              <a:t/>
            </a:r>
            <a:br>
              <a:rPr lang="bg-BG" sz="2400" dirty="0"/>
            </a:br>
            <a:r>
              <a:rPr lang="bg-BG" sz="2400" dirty="0" smtClean="0"/>
              <a:t>Има </a:t>
            </a:r>
            <a:r>
              <a:rPr lang="bg-BG" sz="2400" dirty="0"/>
              <a:t>шест фази Software development life cycle </a:t>
            </a:r>
            <a:r>
              <a:rPr lang="bg-BG" sz="2400" dirty="0" smtClean="0"/>
              <a:t>model:</a:t>
            </a:r>
            <a:br>
              <a:rPr lang="bg-BG" sz="2400" dirty="0" smtClean="0"/>
            </a:br>
            <a:r>
              <a:rPr lang="bg-BG" sz="2400" dirty="0" smtClean="0"/>
              <a:t>1 - Събиране </a:t>
            </a:r>
            <a:r>
              <a:rPr lang="bg-BG" sz="2400" dirty="0"/>
              <a:t>на изисквания и </a:t>
            </a:r>
            <a:r>
              <a:rPr lang="bg-BG" sz="2400" dirty="0" smtClean="0"/>
              <a:t>анализ</a:t>
            </a:r>
            <a:br>
              <a:rPr lang="bg-BG" sz="2400" dirty="0" smtClean="0"/>
            </a:br>
            <a:r>
              <a:rPr lang="bg-BG" sz="2400" dirty="0"/>
              <a:t>2 - Дизайн</a:t>
            </a:r>
            <a:br>
              <a:rPr lang="bg-BG" sz="2400" dirty="0"/>
            </a:br>
            <a:r>
              <a:rPr lang="bg-BG" sz="2400" dirty="0"/>
              <a:t>3 - Имплементация</a:t>
            </a:r>
            <a:br>
              <a:rPr lang="bg-BG" sz="2400" dirty="0"/>
            </a:br>
            <a:r>
              <a:rPr lang="bg-BG" sz="2400" dirty="0"/>
              <a:t>4 - Тестване</a:t>
            </a:r>
            <a:r>
              <a:rPr lang="bg-BG" sz="2400" dirty="0" smtClean="0"/>
              <a:t/>
            </a:r>
            <a:br>
              <a:rPr lang="bg-BG" sz="2400" dirty="0" smtClean="0"/>
            </a:br>
            <a:r>
              <a:rPr lang="bg-BG" sz="2400" dirty="0"/>
              <a:t>5 - Разгръщане</a:t>
            </a:r>
            <a:br>
              <a:rPr lang="bg-BG" sz="2400" dirty="0"/>
            </a:br>
            <a:r>
              <a:rPr lang="bg-BG" sz="2400" dirty="0"/>
              <a:t>6 - Поддръжка</a:t>
            </a:r>
          </a:p>
          <a:p>
            <a:r>
              <a:rPr lang="bg-BG" sz="2400" dirty="0" smtClean="0">
                <a:effectLst/>
              </a:rPr>
              <a:t>Използвани източници: </a:t>
            </a:r>
            <a:endParaRPr lang="bg-BG" sz="2400" dirty="0">
              <a:effectLst/>
            </a:endParaRPr>
          </a:p>
          <a:p>
            <a:pPr lvl="1"/>
            <a:r>
              <a:rPr lang="bg-BG" sz="2400" dirty="0" smtClean="0">
                <a:solidFill>
                  <a:schemeClr val="tx1">
                    <a:lumMod val="50000"/>
                  </a:schemeClr>
                </a:solidFill>
                <a:effectLst/>
              </a:rPr>
              <a:t>http</a:t>
            </a:r>
            <a:r>
              <a:rPr lang="bg-BG" sz="2400" dirty="0">
                <a:solidFill>
                  <a:schemeClr val="tx1">
                    <a:lumMod val="50000"/>
                  </a:schemeClr>
                </a:solidFill>
                <a:effectLst/>
              </a:rPr>
              <a:t>://istqbexamcertification.com/what-are-the-software-development-life-cycle-phases/</a:t>
            </a:r>
          </a:p>
          <a:p>
            <a:pPr lvl="1"/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9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8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Компресиране на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Компресиране и декомпресиране на данни. Кодиране без и със загуба. Кодиране с линейно предсказване. Алгоритми на Шенън-Фано и Хъфман. Аритметично кодиране. Речниково кодиране: LZ-77 и LZW. JPEG кодиране. Архивиращи програми – работа с </a:t>
            </a:r>
            <a:r>
              <a:rPr lang="en-US" dirty="0"/>
              <a:t>WinZIP</a:t>
            </a:r>
            <a:r>
              <a:rPr lang="bg-BG" dirty="0"/>
              <a:t> и </a:t>
            </a:r>
            <a:r>
              <a:rPr lang="en-US" dirty="0"/>
              <a:t>WinRAR</a:t>
            </a:r>
            <a:r>
              <a:rPr lang="bg-BG" dirty="0"/>
              <a:t>. Създаване и принцип на действие на саморазархивиращи се и инсталационни архиви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56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/>
              <a:t>Какво означава абривиатурата Game </a:t>
            </a:r>
            <a:r>
              <a:rPr lang="ru-RU" dirty="0" smtClean="0"/>
              <a:t>RIP?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Отнася </a:t>
            </a:r>
            <a:r>
              <a:rPr lang="ru-RU" sz="2400" dirty="0"/>
              <a:t>се за пиратска версия на игра, чийто размер </a:t>
            </a:r>
            <a:r>
              <a:rPr lang="ru-RU" sz="2400" dirty="0" smtClean="0"/>
              <a:t>е </a:t>
            </a:r>
            <a:r>
              <a:rPr lang="ru-RU" sz="2400" dirty="0"/>
              <a:t>бил </a:t>
            </a:r>
            <a:r>
              <a:rPr lang="ru-RU" sz="2400" dirty="0" smtClean="0"/>
              <a:t>намален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Игра </a:t>
            </a:r>
            <a:r>
              <a:rPr lang="ru-RU" sz="2400" dirty="0"/>
              <a:t>в която главната цел е да погребеш колкото се може повече </a:t>
            </a:r>
            <a:r>
              <a:rPr lang="ru-RU" sz="2400" dirty="0" smtClean="0"/>
              <a:t>опоненти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 smtClean="0"/>
              <a:t>Софтуерна </a:t>
            </a:r>
            <a:r>
              <a:rPr lang="ru-RU" sz="2400" dirty="0"/>
              <a:t>компания </a:t>
            </a:r>
            <a:r>
              <a:rPr lang="ru-RU" sz="2400" dirty="0" smtClean="0"/>
              <a:t>специализирана </a:t>
            </a:r>
            <a:r>
              <a:rPr lang="ru-RU" sz="2400" dirty="0"/>
              <a:t>в разработката на </a:t>
            </a:r>
            <a:r>
              <a:rPr lang="ru-RU" sz="2400" dirty="0" smtClean="0"/>
              <a:t>игри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Името на първата </a:t>
            </a:r>
            <a:r>
              <a:rPr lang="bg-BG" sz="2400" dirty="0"/>
              <a:t>конзолна </a:t>
            </a:r>
            <a:r>
              <a:rPr lang="bg-BG" sz="2400" dirty="0" smtClean="0"/>
              <a:t>игра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Няма верен отговор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1620487"/>
            <a:ext cx="495300" cy="497775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0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400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r>
              <a:rPr lang="en-US" sz="2400" b="0" dirty="0" smtClean="0">
                <a:effectLst/>
              </a:rPr>
              <a:t/>
            </a:r>
            <a:br>
              <a:rPr lang="en-US" sz="2400" b="0" dirty="0" smtClean="0">
                <a:effectLst/>
              </a:rPr>
            </a:br>
            <a:r>
              <a:rPr lang="en-US" sz="2400" dirty="0" smtClean="0"/>
              <a:t> Game </a:t>
            </a:r>
            <a:r>
              <a:rPr lang="en-US" sz="2400" dirty="0"/>
              <a:t>RIP (</a:t>
            </a:r>
            <a:r>
              <a:rPr lang="bg-BG" sz="2400" dirty="0"/>
              <a:t>или </a:t>
            </a:r>
            <a:r>
              <a:rPr lang="en-US" sz="2400" dirty="0" smtClean="0"/>
              <a:t>game</a:t>
            </a:r>
            <a:r>
              <a:rPr lang="bg-BG" sz="2400" dirty="0" smtClean="0"/>
              <a:t> </a:t>
            </a:r>
            <a:r>
              <a:rPr lang="en-US" sz="2400" dirty="0" smtClean="0"/>
              <a:t>rip</a:t>
            </a:r>
            <a:r>
              <a:rPr lang="en-US" sz="2400" dirty="0"/>
              <a:t>) </a:t>
            </a:r>
            <a:r>
              <a:rPr lang="bg-BG" sz="2400" dirty="0"/>
              <a:t>означава пиратска версия на игра, чийто размер и бил намален за да може да се побере под даден размер.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bg-BG" sz="2400" dirty="0" smtClean="0"/>
              <a:t> В </a:t>
            </a:r>
            <a:r>
              <a:rPr lang="bg-BG" sz="2400" dirty="0"/>
              <a:t>днешно време такива версии на игри за правят най-вече не заради лимит в паметта на компютъра, а по скоро защото така значително по малкото трафик който ще генерира свалянето им</a:t>
            </a:r>
            <a:r>
              <a:rPr lang="bg-BG" sz="24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sz="2400" dirty="0" smtClean="0">
                <a:effectLst/>
              </a:rPr>
              <a:t>Използвани източници: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0" dirty="0" smtClean="0">
                <a:effectLst/>
                <a:hlinkClick r:id="rId2"/>
              </a:rPr>
              <a:t>http</a:t>
            </a:r>
            <a:r>
              <a:rPr lang="en-US" sz="2400" b="0" dirty="0">
                <a:effectLst/>
                <a:hlinkClick r:id="rId2"/>
              </a:rPr>
              <a:t>://</a:t>
            </a:r>
            <a:r>
              <a:rPr lang="en-US" sz="2400" b="0" dirty="0" smtClean="0">
                <a:effectLst/>
                <a:hlinkClick r:id="rId2"/>
              </a:rPr>
              <a:t>en.wikipedia.org/wiki/Game_rip</a:t>
            </a:r>
            <a:endParaRPr lang="bg-BG" sz="2400" b="0" dirty="0" smtClean="0">
              <a:effectLst/>
            </a:endParaRPr>
          </a:p>
          <a:p>
            <a:pPr marL="0" indent="0">
              <a:buNone/>
            </a:pPr>
            <a:endParaRPr lang="bg-BG" sz="2000" b="0" dirty="0">
              <a:effectLst/>
            </a:endParaRPr>
          </a:p>
          <a:p>
            <a:pPr marL="357188" lvl="1" indent="0">
              <a:buNone/>
            </a:pPr>
            <a:endParaRPr lang="en-US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72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800" dirty="0" smtClean="0"/>
              <a:t>Компютърни системи (хардуер)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</a:t>
            </a:r>
            <a:r>
              <a:rPr lang="bg-BG" dirty="0" smtClean="0"/>
              <a:t>системи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компоненти на компютърните системи, особености, характеристики, </a:t>
            </a:r>
            <a:r>
              <a:rPr lang="bg-BG" dirty="0" smtClean="0"/>
              <a:t>взаимодействие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принципи на </a:t>
            </a:r>
            <a:r>
              <a:rPr lang="bg-BG" dirty="0" smtClean="0"/>
              <a:t>работа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входно-изходни интерфейси и </a:t>
            </a:r>
            <a:r>
              <a:rPr lang="bg-BG" dirty="0" smtClean="0"/>
              <a:t>стандарти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7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6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Компютърна обработка на </a:t>
            </a:r>
            <a:r>
              <a:rPr lang="bg-BG" dirty="0" smtClean="0"/>
              <a:t>текстове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файлови формати (</a:t>
            </a:r>
            <a:r>
              <a:rPr lang="en-US" dirty="0"/>
              <a:t>TXT</a:t>
            </a:r>
            <a:r>
              <a:rPr lang="bg-BG" dirty="0"/>
              <a:t>, </a:t>
            </a:r>
            <a:r>
              <a:rPr lang="en-US" dirty="0"/>
              <a:t>DOC</a:t>
            </a:r>
            <a:r>
              <a:rPr lang="bg-BG" dirty="0"/>
              <a:t>, </a:t>
            </a:r>
            <a:r>
              <a:rPr lang="en-US" dirty="0"/>
              <a:t>DOCX, RTF</a:t>
            </a:r>
            <a:r>
              <a:rPr lang="bg-BG" dirty="0"/>
              <a:t>), </a:t>
            </a:r>
            <a:r>
              <a:rPr lang="bg-BG" dirty="0" smtClean="0"/>
              <a:t>конвертиране</a:t>
            </a:r>
          </a:p>
          <a:p>
            <a:pPr lvl="1"/>
            <a:r>
              <a:rPr lang="bg-BG" dirty="0" smtClean="0"/>
              <a:t>Начини </a:t>
            </a:r>
            <a:r>
              <a:rPr lang="bg-BG" dirty="0"/>
              <a:t>за кодиране на текстова информация (кодиращи таблици и стандарти </a:t>
            </a:r>
            <a:r>
              <a:rPr lang="en-US" dirty="0"/>
              <a:t>Unicode</a:t>
            </a:r>
            <a:r>
              <a:rPr lang="bg-BG" dirty="0"/>
              <a:t>, </a:t>
            </a:r>
            <a:r>
              <a:rPr lang="en-US" dirty="0"/>
              <a:t>Windows-1251, </a:t>
            </a:r>
            <a:r>
              <a:rPr lang="bg-BG" dirty="0"/>
              <a:t>ASCII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Проблеми </a:t>
            </a:r>
            <a:r>
              <a:rPr lang="bg-BG" dirty="0"/>
              <a:t>при гарантиране на </a:t>
            </a:r>
            <a:r>
              <a:rPr lang="bg-BG" dirty="0" smtClean="0"/>
              <a:t>многоезичност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59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Текстообработка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lvl="1">
              <a:lnSpc>
                <a:spcPts val="3600"/>
              </a:lnSpc>
            </a:pPr>
            <a:r>
              <a:rPr lang="bg-BG" sz="2800" dirty="0"/>
              <a:t>Основни компоненти от текстовото оформление (абзаци: подравняване, разстояния между редовете и абзаците, текст: шрифтове, разстояния между буквите, оцветяване, размер на шрифта, ефекти</a:t>
            </a:r>
            <a:r>
              <a:rPr lang="bg-BG" sz="2800" dirty="0" smtClean="0"/>
              <a:t>). Стандарти </a:t>
            </a:r>
            <a:r>
              <a:rPr lang="bg-BG" sz="2800" dirty="0"/>
              <a:t>за оформление на текстове. Работа със стилове. Вмъкване на символи и изображения. Вмъкване на таблици. Оформяне на таблици, редове/колони, клетки. Вмъкване на текстови полета. Изчертаване на фигури. Оформяне (форматиране) на страница: рамка, фон. Вмъкване на нова страница, на секция, номериране, съдържание.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29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endParaRPr lang="ru-RU" dirty="0" smtClean="0">
              <a:effectLst/>
            </a:endParaRPr>
          </a:p>
          <a:p>
            <a:r>
              <a:rPr lang="ru-RU" dirty="0" smtClean="0">
                <a:effectLst/>
              </a:rPr>
              <a:t>Кой </a:t>
            </a:r>
            <a:r>
              <a:rPr lang="ru-RU" dirty="0">
                <a:effectLst/>
              </a:rPr>
              <a:t>от следните не е софтуер за водене на </a:t>
            </a:r>
            <a:r>
              <a:rPr lang="ru-RU" dirty="0" smtClean="0">
                <a:effectLst/>
              </a:rPr>
              <a:t>бележки?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/>
              <a:t>Е</a:t>
            </a:r>
            <a:r>
              <a:rPr lang="en-US" sz="2400" dirty="0" smtClean="0"/>
              <a:t>vernot</a:t>
            </a:r>
            <a:r>
              <a:rPr lang="bg-BG" sz="2400" dirty="0" smtClean="0"/>
              <a:t>е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/>
              <a:t>Microsoft </a:t>
            </a:r>
            <a:r>
              <a:rPr lang="en-US" sz="2400" dirty="0" smtClean="0"/>
              <a:t>OneNote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/>
              <a:t>Google </a:t>
            </a:r>
            <a:r>
              <a:rPr lang="en-US" sz="2400" dirty="0" smtClean="0"/>
              <a:t>Keep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Sugar Sync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SimpleNote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81000" y="4267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2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r>
              <a:rPr lang="bg-BG" sz="2400" dirty="0"/>
              <a:t/>
            </a:r>
            <a:br>
              <a:rPr lang="bg-BG" sz="2400" dirty="0"/>
            </a:br>
            <a:r>
              <a:rPr lang="en-US" sz="2400" dirty="0" smtClean="0"/>
              <a:t>SugarSync </a:t>
            </a:r>
            <a:r>
              <a:rPr lang="bg-BG" sz="2400" dirty="0" smtClean="0"/>
              <a:t>е </a:t>
            </a:r>
            <a:r>
              <a:rPr lang="en-US" sz="2400" dirty="0"/>
              <a:t>cloud </a:t>
            </a:r>
            <a:r>
              <a:rPr lang="bg-BG" sz="2400" dirty="0"/>
              <a:t>услуга, която позволява синхорнизация и </a:t>
            </a:r>
            <a:r>
              <a:rPr lang="en-US" sz="2400" dirty="0"/>
              <a:t>backup </a:t>
            </a:r>
            <a:r>
              <a:rPr lang="bg-BG" sz="2400" dirty="0"/>
              <a:t>на файлове </a:t>
            </a:r>
            <a:r>
              <a:rPr lang="bg-BG" sz="2400" dirty="0" smtClean="0"/>
              <a:t>работи </a:t>
            </a:r>
            <a:r>
              <a:rPr lang="bg-BG" sz="2400" dirty="0"/>
              <a:t>под: </a:t>
            </a:r>
            <a:r>
              <a:rPr lang="en-US" sz="2400" dirty="0"/>
              <a:t>Windows, Mac OS X, iOS, Android, Windows Mobile, Samsung SmartTV, BlackBerry OS, and Symbian devices</a:t>
            </a:r>
            <a:r>
              <a:rPr lang="en-US" sz="2400" dirty="0" smtClean="0"/>
              <a:t>.</a:t>
            </a:r>
            <a:r>
              <a:rPr lang="bg-BG" sz="2400" dirty="0" smtClean="0"/>
              <a:t> </a:t>
            </a:r>
          </a:p>
          <a:p>
            <a:r>
              <a:rPr lang="bg-BG" sz="2400" dirty="0" smtClean="0"/>
              <a:t>Използвани източници:</a:t>
            </a:r>
            <a:endParaRPr lang="en-US" sz="2400" dirty="0" smtClean="0"/>
          </a:p>
          <a:p>
            <a:pPr lvl="1"/>
            <a:r>
              <a:rPr lang="en-US" sz="2400" dirty="0"/>
              <a:t>SugarSync - </a:t>
            </a: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www.sugarsync.com/</a:t>
            </a:r>
            <a:endParaRPr lang="bg-BG" sz="2400" dirty="0"/>
          </a:p>
          <a:p>
            <a:pPr lvl="1"/>
            <a:r>
              <a:rPr lang="en-US" sz="2400" dirty="0" err="1" smtClean="0"/>
              <a:t>Evernote</a:t>
            </a:r>
            <a:r>
              <a:rPr lang="en-US" sz="2400" dirty="0" smtClean="0"/>
              <a:t> </a:t>
            </a:r>
            <a:r>
              <a:rPr lang="bg-BG" sz="2400" dirty="0" smtClean="0"/>
              <a:t>- </a:t>
            </a:r>
            <a:r>
              <a:rPr lang="en-US" sz="2400" dirty="0" smtClean="0">
                <a:hlinkClick r:id="rId3"/>
              </a:rPr>
              <a:t>www.evernote.com</a:t>
            </a:r>
            <a:endParaRPr lang="bg-BG" sz="2400" dirty="0" smtClean="0"/>
          </a:p>
          <a:p>
            <a:pPr lvl="1"/>
            <a:r>
              <a:rPr lang="en-US" sz="2400" dirty="0" smtClean="0"/>
              <a:t>MS </a:t>
            </a:r>
            <a:r>
              <a:rPr lang="en-US" sz="2400" dirty="0"/>
              <a:t>OneNote </a:t>
            </a:r>
            <a:r>
              <a:rPr lang="bg-BG" sz="2400" dirty="0" smtClean="0"/>
              <a:t>- </a:t>
            </a:r>
            <a:r>
              <a:rPr lang="en-US" sz="2400" dirty="0" smtClean="0">
                <a:hlinkClick r:id="rId4"/>
              </a:rPr>
              <a:t>http</a:t>
            </a:r>
            <a:r>
              <a:rPr lang="en-US" sz="2400" dirty="0">
                <a:hlinkClick r:id="rId4"/>
              </a:rPr>
              <a:t>://</a:t>
            </a:r>
            <a:r>
              <a:rPr lang="en-US" sz="2400" dirty="0" smtClean="0">
                <a:hlinkClick r:id="rId4"/>
              </a:rPr>
              <a:t>office.microsoft.com/bg-bg/onenote/</a:t>
            </a:r>
            <a:endParaRPr lang="bg-BG" sz="2400" dirty="0" smtClean="0"/>
          </a:p>
          <a:p>
            <a:pPr lvl="1"/>
            <a:r>
              <a:rPr lang="en-US" sz="2400" dirty="0" smtClean="0"/>
              <a:t>Simple </a:t>
            </a:r>
            <a:r>
              <a:rPr lang="en-US" sz="2400" dirty="0"/>
              <a:t>Note </a:t>
            </a:r>
            <a:r>
              <a:rPr lang="bg-BG" sz="2400" dirty="0" smtClean="0"/>
              <a:t>- </a:t>
            </a:r>
            <a:r>
              <a:rPr lang="en-US" sz="2400" dirty="0" smtClean="0">
                <a:hlinkClick r:id="rId5"/>
              </a:rPr>
              <a:t>http</a:t>
            </a:r>
            <a:r>
              <a:rPr lang="en-US" sz="2400" dirty="0">
                <a:hlinkClick r:id="rId5"/>
              </a:rPr>
              <a:t>://</a:t>
            </a:r>
            <a:r>
              <a:rPr lang="en-US" sz="2400" dirty="0" smtClean="0">
                <a:hlinkClick r:id="rId5"/>
              </a:rPr>
              <a:t>simplenote.com/</a:t>
            </a:r>
            <a:endParaRPr lang="bg-BG" sz="2400" dirty="0" smtClean="0"/>
          </a:p>
          <a:p>
            <a:pPr lvl="1"/>
            <a:r>
              <a:rPr lang="en-US" sz="2400" dirty="0" smtClean="0"/>
              <a:t>Google </a:t>
            </a:r>
            <a:r>
              <a:rPr lang="en-US" sz="2400" dirty="0"/>
              <a:t>Keep </a:t>
            </a:r>
            <a:r>
              <a:rPr lang="bg-BG" sz="2400" dirty="0" smtClean="0"/>
              <a:t>- </a:t>
            </a:r>
            <a:r>
              <a:rPr lang="en-US" sz="2400" dirty="0" smtClean="0">
                <a:hlinkClick r:id="rId6"/>
              </a:rPr>
              <a:t>https</a:t>
            </a:r>
            <a:r>
              <a:rPr lang="en-US" sz="2400" dirty="0">
                <a:hlinkClick r:id="rId6"/>
              </a:rPr>
              <a:t>://drive.google.com/keep</a:t>
            </a:r>
            <a:endParaRPr lang="bg-BG" sz="2400" dirty="0"/>
          </a:p>
          <a:p>
            <a:pPr marL="357188" lvl="1" indent="0">
              <a:buNone/>
            </a:pP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8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05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Компютърна графика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Компютърна графика. </a:t>
            </a:r>
            <a:r>
              <a:rPr lang="bg-BG" sz="2800" dirty="0" smtClean="0"/>
              <a:t>Графични файлови формати (</a:t>
            </a:r>
            <a:r>
              <a:rPr lang="en-US" sz="2800" dirty="0"/>
              <a:t>JPG</a:t>
            </a:r>
            <a:r>
              <a:rPr lang="bg-BG" sz="2800" dirty="0"/>
              <a:t>, </a:t>
            </a:r>
            <a:r>
              <a:rPr lang="en-US" sz="2800" dirty="0"/>
              <a:t>GIF</a:t>
            </a:r>
            <a:r>
              <a:rPr lang="bg-BG" sz="2800" dirty="0"/>
              <a:t>, </a:t>
            </a:r>
            <a:r>
              <a:rPr lang="en-US" sz="2800" dirty="0"/>
              <a:t>PNG, TIFF</a:t>
            </a:r>
            <a:r>
              <a:rPr lang="bg-BG" sz="2800" dirty="0"/>
              <a:t>, </a:t>
            </a:r>
            <a:r>
              <a:rPr lang="en-US" sz="2800" dirty="0"/>
              <a:t>EPS</a:t>
            </a:r>
            <a:r>
              <a:rPr lang="bg-BG" sz="2800" dirty="0"/>
              <a:t>, </a:t>
            </a:r>
            <a:r>
              <a:rPr lang="en-US" sz="2800" dirty="0"/>
              <a:t>PSD</a:t>
            </a:r>
            <a:r>
              <a:rPr lang="bg-BG" sz="2800" dirty="0"/>
              <a:t>, </a:t>
            </a:r>
            <a:r>
              <a:rPr lang="en-US" sz="2800" dirty="0"/>
              <a:t>AI</a:t>
            </a:r>
            <a:r>
              <a:rPr lang="bg-BG" sz="2800" dirty="0"/>
              <a:t>, </a:t>
            </a:r>
            <a:r>
              <a:rPr lang="en-US" sz="2800" dirty="0"/>
              <a:t>CDR</a:t>
            </a:r>
            <a:r>
              <a:rPr lang="bg-BG" sz="2800" dirty="0"/>
              <a:t>). Компресиране на изображенията. Векторни и графични изображения. Конвертиране на графични формати. Приложения (създаване на графични изображения, анализ и разпознаване на изображения, компютърно изкуство). Графични редактори за изображения. Филтри и ефекти. Цветови гами: RGB, CMYK, </a:t>
            </a:r>
            <a:r>
              <a:rPr lang="en-US" sz="2800" dirty="0"/>
              <a:t>Panton</a:t>
            </a:r>
            <a:r>
              <a:rPr lang="bg-BG" sz="2800" dirty="0"/>
              <a:t>, 16-битови цветове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79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>
                <a:effectLst/>
              </a:rPr>
              <a:t>Компресия</a:t>
            </a:r>
            <a:r>
              <a:rPr lang="bg-BG" dirty="0">
                <a:effectLst/>
              </a:rPr>
              <a:t>та</a:t>
            </a:r>
            <a:r>
              <a:rPr lang="en-US" dirty="0">
                <a:effectLst/>
              </a:rPr>
              <a:t> на образ</a:t>
            </a:r>
            <a:r>
              <a:rPr lang="bg-BG" dirty="0">
                <a:effectLst/>
              </a:rPr>
              <a:t>и</a:t>
            </a:r>
            <a:r>
              <a:rPr lang="en-US" dirty="0">
                <a:effectLst/>
              </a:rPr>
              <a:t> може да бъде без загуба или </a:t>
            </a:r>
            <a:r>
              <a:rPr lang="bg-BG" dirty="0">
                <a:effectLst/>
              </a:rPr>
              <a:t>със </a:t>
            </a:r>
            <a:r>
              <a:rPr lang="en-US" dirty="0">
                <a:effectLst/>
              </a:rPr>
              <a:t>загуба</a:t>
            </a:r>
            <a:r>
              <a:rPr lang="bg-BG" dirty="0">
                <a:effectLst/>
              </a:rPr>
              <a:t> на качество</a:t>
            </a:r>
            <a:r>
              <a:rPr lang="en-US" dirty="0">
                <a:effectLst/>
              </a:rPr>
              <a:t>. </a:t>
            </a:r>
            <a:r>
              <a:rPr lang="bg-BG" dirty="0">
                <a:effectLst/>
              </a:rPr>
              <a:t>Кой от следните методи се използва за компресия със загуба</a:t>
            </a:r>
            <a:r>
              <a:rPr lang="en-US" dirty="0" smtClean="0">
                <a:effectLst/>
              </a:rPr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>
                <a:effectLst/>
              </a:rPr>
              <a:t>Entropy </a:t>
            </a:r>
            <a:r>
              <a:rPr lang="en-US" sz="2400" dirty="0" smtClean="0">
                <a:effectLst/>
              </a:rPr>
              <a:t>encoding</a:t>
            </a:r>
            <a:endParaRPr lang="bg-BG" sz="2400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>
                <a:effectLst/>
              </a:rPr>
              <a:t>Chain code</a:t>
            </a:r>
            <a:endParaRPr lang="bg-BG" sz="2400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>
                <a:effectLst/>
              </a:rPr>
              <a:t>Chroma subsampling</a:t>
            </a:r>
            <a:endParaRPr lang="bg-BG" sz="2400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>
                <a:effectLst/>
              </a:rPr>
              <a:t>Run-length encoding</a:t>
            </a:r>
            <a:endParaRPr lang="bg-BG" sz="2400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>
                <a:effectLst/>
              </a:rPr>
              <a:t>PNG</a:t>
            </a:r>
            <a:endParaRPr lang="bg-BG" sz="2400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endParaRPr lang="bg-BG" sz="2000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4191000"/>
            <a:ext cx="532754" cy="5334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000" dirty="0" smtClean="0"/>
          </a:p>
          <a:p>
            <a:r>
              <a:rPr lang="bg-BG" dirty="0" smtClean="0"/>
              <a:t>Информация: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>
                <a:effectLst/>
              </a:rPr>
              <a:t>Chroma </a:t>
            </a:r>
            <a:r>
              <a:rPr lang="en-US" sz="2400" dirty="0">
                <a:effectLst/>
              </a:rPr>
              <a:t>subsampling </a:t>
            </a:r>
            <a:r>
              <a:rPr lang="bg-BG" sz="2400" dirty="0">
                <a:effectLst/>
              </a:rPr>
              <a:t>е метод, при който по-малко резолюция предава информацията за цвят от колкото за яркост</a:t>
            </a:r>
            <a:r>
              <a:rPr lang="en-US" sz="2400" dirty="0">
                <a:effectLst/>
              </a:rPr>
              <a:t>, като се възползва от по-ниска</a:t>
            </a:r>
            <a:r>
              <a:rPr lang="bg-BG" sz="2400" dirty="0">
                <a:effectLst/>
              </a:rPr>
              <a:t>та</a:t>
            </a:r>
            <a:r>
              <a:rPr lang="en-US" sz="2400" dirty="0">
                <a:effectLst/>
              </a:rPr>
              <a:t> острота </a:t>
            </a:r>
            <a:r>
              <a:rPr lang="bg-BG" sz="2400" dirty="0">
                <a:effectLst/>
              </a:rPr>
              <a:t>на </a:t>
            </a:r>
            <a:r>
              <a:rPr lang="en-US" sz="2400" dirty="0">
                <a:effectLst/>
              </a:rPr>
              <a:t>човешката зрителна система за цветови разлики, отколкото за яркост</a:t>
            </a:r>
            <a:r>
              <a:rPr lang="bg-BG" sz="2400" dirty="0">
                <a:effectLst/>
              </a:rPr>
              <a:t>.</a:t>
            </a:r>
            <a:r>
              <a:rPr lang="en-US" sz="2400" dirty="0">
                <a:effectLst/>
              </a:rPr>
              <a:t> PNG </a:t>
            </a:r>
            <a:r>
              <a:rPr lang="bg-BG" sz="2400" dirty="0">
                <a:effectLst/>
              </a:rPr>
              <a:t>не е метод, това е формат който поддържа компресия без загуба на информация.</a:t>
            </a:r>
          </a:p>
          <a:p>
            <a:r>
              <a:rPr lang="bg-BG" sz="2000" dirty="0" smtClean="0"/>
              <a:t>Използвани източници:</a:t>
            </a:r>
          </a:p>
          <a:p>
            <a:pPr lvl="1"/>
            <a:r>
              <a:rPr lang="en-US" sz="1800" u="sng" dirty="0" smtClean="0">
                <a:effectLst/>
                <a:hlinkClick r:id="rId2"/>
              </a:rPr>
              <a:t>http</a:t>
            </a:r>
            <a:r>
              <a:rPr lang="en-US" sz="1800" u="sng" dirty="0">
                <a:effectLst/>
                <a:hlinkClick r:id="rId2"/>
              </a:rPr>
              <a:t>://</a:t>
            </a:r>
            <a:r>
              <a:rPr lang="en-US" sz="1800" u="sng" dirty="0" smtClean="0">
                <a:effectLst/>
                <a:hlinkClick r:id="rId2"/>
              </a:rPr>
              <a:t>en.wikipedia.org/wiki/Image_compression#Lossy_and_lossless_compression</a:t>
            </a:r>
            <a:endParaRPr lang="bg-BG" sz="1800" dirty="0" smtClean="0">
              <a:effectLst/>
            </a:endParaRPr>
          </a:p>
          <a:p>
            <a:pPr lvl="1"/>
            <a:r>
              <a:rPr lang="en-US" sz="1800" u="sng" dirty="0" smtClean="0">
                <a:effectLst/>
                <a:hlinkClick r:id="rId3"/>
              </a:rPr>
              <a:t>http</a:t>
            </a:r>
            <a:r>
              <a:rPr lang="en-US" sz="1800" u="sng" dirty="0">
                <a:effectLst/>
                <a:hlinkClick r:id="rId3"/>
              </a:rPr>
              <a:t>://en.wikipedia.org/wiki/Chroma_subsampling</a:t>
            </a:r>
            <a:r>
              <a:rPr lang="en-US" sz="1800" dirty="0">
                <a:effectLst/>
              </a:rPr>
              <a:t/>
            </a:r>
            <a:br>
              <a:rPr lang="en-US" sz="1800" dirty="0">
                <a:effectLst/>
              </a:rPr>
            </a:br>
            <a:r>
              <a:rPr lang="en-US" sz="1800" u="sng" dirty="0" smtClean="0">
                <a:effectLst/>
                <a:hlinkClick r:id="rId4"/>
              </a:rPr>
              <a:t>http</a:t>
            </a:r>
            <a:r>
              <a:rPr lang="en-US" sz="1800" u="sng" dirty="0">
                <a:effectLst/>
                <a:hlinkClick r:id="rId4"/>
              </a:rPr>
              <a:t>://en.wikipedia.org/wiki/Portable_Network_Graphics</a:t>
            </a:r>
            <a:endParaRPr lang="bg-BG" sz="1800" dirty="0">
              <a:effectLst/>
            </a:endParaRPr>
          </a:p>
          <a:p>
            <a:pPr lvl="1"/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8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13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Какво е чипсет?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Набор </a:t>
            </a:r>
            <a:r>
              <a:rPr lang="bg-BG" sz="2400" dirty="0"/>
              <a:t>от електронни компоненти в интегрална схема, които управляват потока от данни между процесора,паметта и </a:t>
            </a:r>
            <a:r>
              <a:rPr lang="bg-BG" sz="2400" dirty="0" smtClean="0"/>
              <a:t>периферията</a:t>
            </a:r>
            <a:endParaRPr lang="bg-BG" sz="2400" dirty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/>
              <a:t>Х</a:t>
            </a:r>
            <a:r>
              <a:rPr lang="bg-BG" sz="2400" dirty="0" smtClean="0"/>
              <a:t>ардуер </a:t>
            </a:r>
            <a:r>
              <a:rPr lang="bg-BG" sz="2400" dirty="0"/>
              <a:t>в компютъра, който изпълнява инструкциите на компютърните програми чрез основни аритметични, логически и входно-изходни операции на </a:t>
            </a:r>
            <a:r>
              <a:rPr lang="bg-BG" sz="2400" dirty="0" smtClean="0"/>
              <a:t>системата</a:t>
            </a:r>
            <a:endParaRPr lang="bg-BG" sz="2400" dirty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Дигитална </a:t>
            </a:r>
            <a:r>
              <a:rPr lang="bg-BG" sz="2400" dirty="0"/>
              <a:t>верига, която изпълнява аритметични и логически </a:t>
            </a:r>
            <a:r>
              <a:rPr lang="bg-BG" sz="2400" dirty="0" smtClean="0"/>
              <a:t>операции</a:t>
            </a:r>
            <a:endParaRPr lang="bg-BG" sz="2400" dirty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Основната </a:t>
            </a:r>
            <a:r>
              <a:rPr lang="bg-BG" sz="2400" dirty="0"/>
              <a:t>печатна платка в компютрите и други разширени </a:t>
            </a:r>
            <a:r>
              <a:rPr lang="bg-BG" sz="2400" dirty="0" smtClean="0"/>
              <a:t>системи</a:t>
            </a:r>
            <a:endParaRPr lang="bg-BG" sz="2400" dirty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Нито </a:t>
            </a:r>
            <a:r>
              <a:rPr lang="bg-BG" sz="2400" dirty="0"/>
              <a:t>едно от </a:t>
            </a:r>
            <a:r>
              <a:rPr lang="bg-BG" sz="2400" dirty="0" smtClean="0"/>
              <a:t>посочените</a:t>
            </a:r>
            <a:endParaRPr lang="bg-BG" sz="2400" dirty="0"/>
          </a:p>
          <a:p>
            <a:pPr marL="357188" lvl="1" indent="0"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0714" y="1524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CheckBoxUnchecked"/>
          <p:cNvGrpSpPr/>
          <p:nvPr>
            <p:custDataLst>
              <p:custData r:id="rId1"/>
            </p:custDataLst>
          </p:nvPr>
        </p:nvGrpSpPr>
        <p:grpSpPr>
          <a:xfrm>
            <a:off x="254000" y="254000"/>
            <a:ext cx="466132" cy="230832"/>
            <a:chOff x="5179843" y="2087449"/>
            <a:chExt cx="436859" cy="216403"/>
          </a:xfrm>
        </p:grpSpPr>
        <p:sp>
          <p:nvSpPr>
            <p:cNvPr id="7" name="Content"/>
            <p:cNvSpPr txBox="1"/>
            <p:nvPr/>
          </p:nvSpPr>
          <p:spPr>
            <a:xfrm>
              <a:off x="5179848" y="2087449"/>
              <a:ext cx="436854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text</a:t>
              </a:r>
            </a:p>
          </p:txBody>
        </p:sp>
        <p:sp>
          <p:nvSpPr>
            <p:cNvPr id="8" name="CheckBox"/>
            <p:cNvSpPr/>
            <p:nvPr/>
          </p:nvSpPr>
          <p:spPr>
            <a:xfrm>
              <a:off x="5179843" y="2150902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  <a:effectLst>
              <a:innerShdw blurRad="63500">
                <a:prstClr val="black">
                  <a:alpha val="17000"/>
                </a:prstClr>
              </a:innerShdw>
            </a:effectLst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616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Бази от данни. Системи за управление на бази от данни. Логическа и физическа организация. Модели на </a:t>
            </a:r>
            <a:r>
              <a:rPr lang="bg-BG" dirty="0" smtClean="0"/>
              <a:t>данните</a:t>
            </a:r>
          </a:p>
          <a:p>
            <a:pPr lvl="1"/>
            <a:r>
              <a:rPr lang="bg-BG" dirty="0" smtClean="0"/>
              <a:t>Релационни </a:t>
            </a:r>
            <a:r>
              <a:rPr lang="bg-BG" dirty="0"/>
              <a:t>бази от данни. Таблици и релации. Обекти </a:t>
            </a:r>
            <a:r>
              <a:rPr lang="bg-BG" dirty="0" smtClean="0"/>
              <a:t>в </a:t>
            </a:r>
            <a:r>
              <a:rPr lang="bg-BG" dirty="0"/>
              <a:t>базите от данни. Типове </a:t>
            </a:r>
            <a:r>
              <a:rPr lang="bg-BG" dirty="0" smtClean="0"/>
              <a:t>данни</a:t>
            </a:r>
          </a:p>
          <a:p>
            <a:pPr lvl="1"/>
            <a:r>
              <a:rPr lang="bg-BG" dirty="0" smtClean="0"/>
              <a:t>Език </a:t>
            </a:r>
            <a:r>
              <a:rPr lang="en-US" dirty="0"/>
              <a:t>SQL.</a:t>
            </a:r>
            <a:r>
              <a:rPr lang="bg-BG" dirty="0"/>
              <a:t> Видове </a:t>
            </a:r>
            <a:r>
              <a:rPr lang="en-US" dirty="0"/>
              <a:t>SQL </a:t>
            </a:r>
            <a:r>
              <a:rPr lang="bg-BG" dirty="0"/>
              <a:t>команди и </a:t>
            </a:r>
            <a:r>
              <a:rPr lang="bg-BG" dirty="0" smtClean="0"/>
              <a:t>заявки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6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endParaRPr lang="en-US" dirty="0" smtClean="0"/>
          </a:p>
          <a:p>
            <a:r>
              <a:rPr lang="bg-BG" dirty="0" smtClean="0"/>
              <a:t>Коя команда в </a:t>
            </a:r>
            <a:r>
              <a:rPr lang="en-US" dirty="0" smtClean="0"/>
              <a:t>SQL</a:t>
            </a:r>
            <a:r>
              <a:rPr lang="bg-BG" dirty="0" smtClean="0"/>
              <a:t> променя елемент от базата данни под някакво условие</a:t>
            </a:r>
            <a:r>
              <a:rPr lang="en-US" dirty="0" smtClean="0"/>
              <a:t>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/>
              <a:t>UPDATE ... SET ... WHERE ...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CONVERT … TO … WHEN 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IF … SET … CHANGE 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REPLACE … WITH … WHEN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UPDATE … POSITION … IF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81000" y="2743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0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effectLst/>
              </a:rPr>
              <a:t>Информация:</a:t>
            </a:r>
            <a:r>
              <a:rPr lang="en-US" sz="2400" dirty="0" smtClean="0">
                <a:effectLst/>
              </a:rPr>
              <a:t/>
            </a:r>
            <a:br>
              <a:rPr lang="en-US" sz="2400" dirty="0" smtClean="0">
                <a:effectLst/>
              </a:rPr>
            </a:br>
            <a:r>
              <a:rPr lang="en-US" sz="2400" dirty="0" smtClean="0">
                <a:effectLst/>
              </a:rPr>
              <a:t>UPDATE</a:t>
            </a:r>
            <a:r>
              <a:rPr lang="en-US" sz="2400" b="0" dirty="0">
                <a:effectLst/>
              </a:rPr>
              <a:t> </a:t>
            </a:r>
            <a:r>
              <a:rPr lang="en-US" sz="2400" b="0" i="1" dirty="0">
                <a:effectLst/>
              </a:rPr>
              <a:t>table_name</a:t>
            </a:r>
            <a:r>
              <a:rPr lang="en-US" sz="2400" b="0" dirty="0">
                <a:effectLst/>
              </a:rPr>
              <a:t> </a:t>
            </a:r>
            <a:r>
              <a:rPr lang="bg-BG" sz="2400" b="0" dirty="0" smtClean="0">
                <a:effectLst/>
              </a:rPr>
              <a:t/>
            </a:r>
            <a:br>
              <a:rPr lang="bg-BG" sz="2400" b="0" dirty="0" smtClean="0">
                <a:effectLst/>
              </a:rPr>
            </a:br>
            <a:r>
              <a:rPr lang="en-US" sz="2400" dirty="0" smtClean="0">
                <a:effectLst/>
              </a:rPr>
              <a:t>SET</a:t>
            </a:r>
            <a:r>
              <a:rPr lang="en-US" sz="2400" b="0" dirty="0">
                <a:effectLst/>
              </a:rPr>
              <a:t> </a:t>
            </a:r>
            <a:r>
              <a:rPr lang="en-US" sz="2400" b="0" i="1" dirty="0">
                <a:effectLst/>
              </a:rPr>
              <a:t>column_name</a:t>
            </a:r>
            <a:r>
              <a:rPr lang="en-US" sz="2400" b="0" dirty="0">
                <a:effectLst/>
              </a:rPr>
              <a:t> = </a:t>
            </a:r>
            <a:r>
              <a:rPr lang="en-US" sz="2400" b="0" i="1" dirty="0">
                <a:effectLst/>
              </a:rPr>
              <a:t>value</a:t>
            </a:r>
            <a:r>
              <a:rPr lang="en-US" sz="2400" b="0" dirty="0">
                <a:effectLst/>
              </a:rPr>
              <a:t> [, </a:t>
            </a:r>
            <a:r>
              <a:rPr lang="en-US" sz="2400" b="0" i="1" dirty="0">
                <a:effectLst/>
              </a:rPr>
              <a:t>column_name</a:t>
            </a:r>
            <a:r>
              <a:rPr lang="en-US" sz="2400" b="0" dirty="0">
                <a:effectLst/>
              </a:rPr>
              <a:t> = </a:t>
            </a:r>
            <a:r>
              <a:rPr lang="en-US" sz="2400" b="0" i="1" dirty="0">
                <a:effectLst/>
              </a:rPr>
              <a:t>value ...</a:t>
            </a:r>
            <a:r>
              <a:rPr lang="en-US" sz="2400" b="0" dirty="0">
                <a:effectLst/>
              </a:rPr>
              <a:t>] [</a:t>
            </a:r>
            <a:r>
              <a:rPr lang="en-US" sz="2400" dirty="0">
                <a:effectLst/>
              </a:rPr>
              <a:t>WHERE</a:t>
            </a:r>
            <a:r>
              <a:rPr lang="en-US" sz="2400" b="0" dirty="0">
                <a:effectLst/>
              </a:rPr>
              <a:t> </a:t>
            </a:r>
            <a:r>
              <a:rPr lang="en-US" sz="2400" b="0" i="1" dirty="0">
                <a:effectLst/>
              </a:rPr>
              <a:t>condition</a:t>
            </a:r>
            <a:r>
              <a:rPr lang="en-US" sz="2400" b="0" dirty="0" smtClean="0">
                <a:effectLst/>
              </a:rPr>
              <a:t>]</a:t>
            </a:r>
            <a:endParaRPr lang="en-US" dirty="0" smtClean="0"/>
          </a:p>
          <a:p>
            <a:endParaRPr lang="bg-BG" sz="2400" dirty="0" smtClean="0"/>
          </a:p>
          <a:p>
            <a:r>
              <a:rPr lang="bg-BG" sz="2400" dirty="0" smtClean="0"/>
              <a:t>Използвани източници:</a:t>
            </a:r>
            <a:endParaRPr lang="en-US" sz="2400" dirty="0" smtClean="0"/>
          </a:p>
          <a:p>
            <a:pPr lvl="1"/>
            <a:r>
              <a:rPr lang="en-US" sz="2200" dirty="0" smtClean="0">
                <a:hlinkClick r:id="rId2"/>
              </a:rPr>
              <a:t>http</a:t>
            </a:r>
            <a:r>
              <a:rPr lang="en-US" sz="2200" dirty="0">
                <a:hlinkClick r:id="rId2"/>
              </a:rPr>
              <a:t>://</a:t>
            </a:r>
            <a:r>
              <a:rPr lang="en-US" sz="2200" dirty="0" smtClean="0">
                <a:hlinkClick r:id="rId2"/>
              </a:rPr>
              <a:t>en.wikipedia.org/wiki/SQL</a:t>
            </a:r>
            <a:endParaRPr lang="en-US" sz="2200" dirty="0" smtClean="0"/>
          </a:p>
          <a:p>
            <a:pPr lvl="1"/>
            <a:r>
              <a:rPr lang="en-US" sz="2200" dirty="0" smtClean="0">
                <a:hlinkClick r:id="rId3"/>
              </a:rPr>
              <a:t>http</a:t>
            </a:r>
            <a:r>
              <a:rPr lang="en-US" sz="2200" dirty="0">
                <a:hlinkClick r:id="rId3"/>
              </a:rPr>
              <a:t>://</a:t>
            </a:r>
            <a:r>
              <a:rPr lang="en-US" sz="2200" dirty="0" smtClean="0">
                <a:hlinkClick r:id="rId3"/>
              </a:rPr>
              <a:t>en.wikipedia.org/wiki/Data_manipulation_language</a:t>
            </a:r>
            <a:endParaRPr lang="en-US" sz="2200" dirty="0" smtClean="0"/>
          </a:p>
          <a:p>
            <a:pPr lvl="1"/>
            <a:r>
              <a:rPr lang="en-US" sz="2200" dirty="0" smtClean="0">
                <a:hlinkClick r:id="rId4"/>
              </a:rPr>
              <a:t>http</a:t>
            </a:r>
            <a:r>
              <a:rPr lang="en-US" sz="2200" dirty="0">
                <a:hlinkClick r:id="rId4"/>
              </a:rPr>
              <a:t>://en.wikipedia.org/wiki/Update_(SQL)</a:t>
            </a:r>
            <a:endParaRPr lang="bg-BG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80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3851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Информационни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Информационни системи. Класифициране (за управление на организация – ERP, за управление на производство, за връзки с клиенти и доставчици – CRM, за отчети, анализи и прогнози – </a:t>
            </a:r>
            <a:r>
              <a:rPr lang="en-US" sz="2800" dirty="0"/>
              <a:t>BI, </a:t>
            </a:r>
            <a:r>
              <a:rPr lang="bg-BG" sz="2800" dirty="0"/>
              <a:t>за решаване на конкретни проблеми, ...). Жизнен цикъл (основни етапи в създаването и използването). Основни функции и задачи. Системни архитектури – двуслойна (клиент/сървър), трислойна, </a:t>
            </a:r>
            <a:r>
              <a:rPr lang="bg-BG" sz="2800" dirty="0" err="1"/>
              <a:t>N-слойна</a:t>
            </a:r>
            <a:r>
              <a:rPr lang="bg-BG" sz="2800" dirty="0"/>
              <a:t> (разпределена), </a:t>
            </a:r>
            <a:r>
              <a:rPr lang="en-US" sz="2800" dirty="0"/>
              <a:t>cloud computing</a:t>
            </a:r>
            <a:r>
              <a:rPr lang="bg-BG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1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>
                <a:effectLst/>
              </a:rPr>
              <a:t>В  </a:t>
            </a:r>
            <a:r>
              <a:rPr lang="en-GB" dirty="0">
                <a:effectLst/>
              </a:rPr>
              <a:t>BI</a:t>
            </a:r>
            <a:r>
              <a:rPr lang="bg-BG" dirty="0">
                <a:effectLst/>
              </a:rPr>
              <a:t> - </a:t>
            </a:r>
            <a:r>
              <a:rPr lang="en-GB" dirty="0">
                <a:effectLst/>
              </a:rPr>
              <a:t>Business Intelligence</a:t>
            </a:r>
            <a:r>
              <a:rPr lang="bg-BG" dirty="0">
                <a:effectLst/>
              </a:rPr>
              <a:t>-ът, </a:t>
            </a:r>
            <a:r>
              <a:rPr lang="bg-BG" dirty="0" smtClean="0">
                <a:effectLst/>
              </a:rPr>
              <a:t/>
            </a:r>
            <a:br>
              <a:rPr lang="bg-BG" dirty="0" smtClean="0">
                <a:effectLst/>
              </a:rPr>
            </a:br>
            <a:r>
              <a:rPr lang="en-GB" dirty="0" smtClean="0">
                <a:effectLst/>
              </a:rPr>
              <a:t>data </a:t>
            </a:r>
            <a:r>
              <a:rPr lang="en-GB" dirty="0">
                <a:effectLst/>
              </a:rPr>
              <a:t>warehouse</a:t>
            </a:r>
            <a:r>
              <a:rPr lang="bg-BG" dirty="0">
                <a:effectLst/>
              </a:rPr>
              <a:t> означава</a:t>
            </a:r>
            <a:r>
              <a:rPr lang="bg-BG" dirty="0" smtClean="0">
                <a:effectLst/>
              </a:rPr>
              <a:t>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Цех </a:t>
            </a:r>
            <a:r>
              <a:rPr lang="bg-BG" sz="2400" dirty="0"/>
              <a:t>за склад на устройства с </a:t>
            </a:r>
            <a:r>
              <a:rPr lang="bg-BG" sz="2400" dirty="0" smtClean="0"/>
              <a:t>памет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Библиотека </a:t>
            </a:r>
            <a:r>
              <a:rPr lang="bg-BG" sz="2400" dirty="0"/>
              <a:t>за програмиране в С</a:t>
            </a:r>
            <a:r>
              <a:rPr lang="en-GB" sz="2400" dirty="0" smtClean="0"/>
              <a:t>#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Набор </a:t>
            </a:r>
            <a:r>
              <a:rPr lang="bg-BG" sz="2400" dirty="0"/>
              <a:t>от копирани данни за транзакции, специфично труктурирани за проверка и </a:t>
            </a:r>
            <a:r>
              <a:rPr lang="bg-BG" sz="2400" dirty="0" smtClean="0"/>
              <a:t>анализ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База </a:t>
            </a:r>
            <a:r>
              <a:rPr lang="bg-BG" sz="2400" dirty="0"/>
              <a:t>инструкционни данни за </a:t>
            </a:r>
            <a:r>
              <a:rPr lang="en-GB" sz="2400" dirty="0" smtClean="0"/>
              <a:t>XAML </a:t>
            </a:r>
            <a:endParaRPr lang="bg-BG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Временно </a:t>
            </a:r>
            <a:r>
              <a:rPr lang="bg-BG" sz="2400" dirty="0"/>
              <a:t>съхранение за потребителски файлове преди  </a:t>
            </a:r>
            <a:r>
              <a:rPr lang="bg-BG" sz="2400" dirty="0" smtClean="0"/>
              <a:t>криптиране</a:t>
            </a:r>
            <a:endParaRPr lang="bg-BG" sz="2400" dirty="0"/>
          </a:p>
          <a:p>
            <a:pPr marL="871538" lvl="1" indent="-514350">
              <a:buFont typeface="+mj-lt"/>
              <a:buAutoNum type="alphaLcParenR"/>
            </a:pPr>
            <a:endParaRPr lang="bg-BG" sz="2000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endParaRPr lang="bg-BG" sz="2000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endParaRPr lang="bg-BG" sz="2000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81000" y="3124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1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000" dirty="0" smtClean="0"/>
          </a:p>
          <a:p>
            <a:r>
              <a:rPr lang="bg-BG" dirty="0" smtClean="0"/>
              <a:t>Информация:</a:t>
            </a:r>
            <a:r>
              <a:rPr lang="en-US" dirty="0"/>
              <a:t/>
            </a:r>
            <a:br>
              <a:rPr lang="en-US" dirty="0"/>
            </a:br>
            <a:r>
              <a:rPr lang="en-GB" sz="2400" dirty="0" smtClean="0"/>
              <a:t>Data </a:t>
            </a:r>
            <a:r>
              <a:rPr lang="en-GB" sz="2400" dirty="0"/>
              <a:t>warehouse</a:t>
            </a:r>
            <a:r>
              <a:rPr lang="bg-BG" sz="2400" dirty="0"/>
              <a:t> е набор от тематично-насочени, интегрирани, времево подредени и надеждно съхранени данни, които да улесняват и помагат в процеса на вземане на решение на ръководството. То е копие на данни от транзакции, специфично структурирани за проверка и анализ. Централно хранилище за данни, създавани чрез обединяване на данни от един или повече разнородни източника. </a:t>
            </a:r>
            <a:endParaRPr lang="en-US" sz="2400" dirty="0" smtClean="0"/>
          </a:p>
          <a:p>
            <a:r>
              <a:rPr lang="bg-BG" sz="2400" dirty="0" smtClean="0"/>
              <a:t>Използвани източници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200" u="sng" dirty="0" smtClean="0">
                <a:hlinkClick r:id="rId2"/>
              </a:rPr>
              <a:t>http</a:t>
            </a:r>
            <a:r>
              <a:rPr lang="en-US" sz="2200" u="sng" dirty="0">
                <a:hlinkClick r:id="rId2"/>
              </a:rPr>
              <a:t>://</a:t>
            </a:r>
            <a:r>
              <a:rPr lang="en-US" sz="2200" u="sng" dirty="0" smtClean="0">
                <a:hlinkClick r:id="rId2"/>
              </a:rPr>
              <a:t>en.wikipedia.org/wiki/Data_warehouse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200" u="sng" dirty="0" smtClean="0">
                <a:hlinkClick r:id="rId3"/>
              </a:rPr>
              <a:t>http</a:t>
            </a:r>
            <a:r>
              <a:rPr lang="en-US" sz="2200" u="sng" dirty="0">
                <a:hlinkClick r:id="rId3"/>
              </a:rPr>
              <a:t>://www.1keydata.com/datawarehousing/data-warehouse-definition.html</a:t>
            </a:r>
            <a:endParaRPr lang="bg-BG" sz="2200" dirty="0"/>
          </a:p>
          <a:p>
            <a:pPr lvl="1"/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2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86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bg-BG" dirty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ts val="37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ts val="3700"/>
              </a:lnSpc>
            </a:pPr>
            <a:r>
              <a:rPr lang="bg-BG" dirty="0"/>
              <a:t>Сигурност и защита на информацията. Методи и алгоритми за кодиране: симетрични криптографски алгоритми – DES, 3DES; асиметрични криптографски алгоритми (с публичен и частен ключ) – RSA, DSA. Криптографски хеширащи алгоритми – SHA-1, MD5. Електронен подпис. Инфраструктура на публичния ключ (</a:t>
            </a:r>
            <a:r>
              <a:rPr lang="en-US" dirty="0"/>
              <a:t>PKI). </a:t>
            </a:r>
            <a:r>
              <a:rPr lang="bg-BG" dirty="0"/>
              <a:t>Цифрови сертификати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97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>
                <a:effectLst/>
              </a:rPr>
              <a:t>При създаването на дигитален подпис, кой ключ бива използван от изпращача на съобщението за криптиране на извлечението, получено от изпълнението на хеш-функция върху съдържанието на документа</a:t>
            </a:r>
            <a:r>
              <a:rPr lang="bg-BG" dirty="0" smtClean="0">
                <a:effectLst/>
              </a:rPr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Частният ключ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Публичният ключ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Най-големият ключ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Хеширащият ключ</a:t>
            </a:r>
            <a:endParaRPr lang="bg-BG" sz="2400" dirty="0"/>
          </a:p>
          <a:p>
            <a:pPr marL="871538" lvl="1" indent="-514350">
              <a:buFont typeface="+mj-lt"/>
              <a:buAutoNum type="alphaLcParenR"/>
            </a:pPr>
            <a:endParaRPr lang="bg-BG" sz="1800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4191000"/>
            <a:ext cx="533400" cy="5334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0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bg-BG" sz="1600" dirty="0"/>
          </a:p>
          <a:p>
            <a:r>
              <a:rPr lang="bg-BG" dirty="0" smtClean="0"/>
              <a:t>Информация:</a:t>
            </a:r>
            <a:r>
              <a:rPr lang="bg-BG" sz="2400" dirty="0" smtClean="0">
                <a:effectLst/>
              </a:rPr>
              <a:t/>
            </a:r>
            <a:br>
              <a:rPr lang="bg-BG" sz="2400" dirty="0" smtClean="0">
                <a:effectLst/>
              </a:rPr>
            </a:br>
            <a:r>
              <a:rPr lang="bg-BG" sz="2400" dirty="0" smtClean="0">
                <a:effectLst/>
              </a:rPr>
              <a:t>В </a:t>
            </a:r>
            <a:r>
              <a:rPr lang="bg-BG" sz="2400" dirty="0">
                <a:effectLst/>
              </a:rPr>
              <a:t>работата с компютър терминът чипсет обикновено означава "набор от специализирани чипове", седящи на дънната платка или разширителна платка. В персоналните компютри (ПК), базирани на Интел Пентиум архитектурата, терминът засяга често специфична група чипове на дънната платка: Северен Мост (Northbridge) и Южен мост (Southbridge). </a:t>
            </a:r>
            <a:endParaRPr lang="bg-BG" sz="2400" dirty="0" smtClean="0">
              <a:effectLst/>
            </a:endParaRPr>
          </a:p>
          <a:p>
            <a:pPr lvl="0"/>
            <a:r>
              <a:rPr lang="bg-BG" sz="2400" dirty="0" smtClean="0">
                <a:effectLst/>
              </a:rPr>
              <a:t>Използвани източници</a:t>
            </a:r>
            <a:r>
              <a:rPr lang="en-US" sz="2400" dirty="0" smtClean="0">
                <a:effectLst/>
              </a:rPr>
              <a:t>:</a:t>
            </a:r>
            <a:endParaRPr lang="bg-BG" sz="2400" dirty="0">
              <a:effectLst/>
            </a:endParaRPr>
          </a:p>
          <a:p>
            <a:pPr lvl="1"/>
            <a:r>
              <a:rPr lang="bg-BG" sz="2400" u="sng" dirty="0" smtClean="0">
                <a:effectLst/>
                <a:hlinkClick r:id="rId2"/>
              </a:rPr>
              <a:t>http</a:t>
            </a:r>
            <a:r>
              <a:rPr lang="bg-BG" sz="2400" u="sng" dirty="0">
                <a:effectLst/>
                <a:hlinkClick r:id="rId2"/>
              </a:rPr>
              <a:t>://en.wikipedia.org/wiki/Chipset</a:t>
            </a:r>
            <a:endParaRPr lang="bg-BG" sz="2400" dirty="0">
              <a:effectLst/>
            </a:endParaRPr>
          </a:p>
          <a:p>
            <a:pPr lvl="1"/>
            <a:endParaRPr lang="en-US" sz="1600" dirty="0" smtClean="0"/>
          </a:p>
          <a:p>
            <a:pPr marL="357188" lvl="1" indent="0">
              <a:buNone/>
            </a:pP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63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 smtClean="0"/>
          </a:p>
          <a:p>
            <a:r>
              <a:rPr lang="bg-BG" dirty="0" smtClean="0"/>
              <a:t>Информация:</a:t>
            </a:r>
            <a:r>
              <a:rPr lang="bg-BG" sz="2400" dirty="0">
                <a:effectLst/>
              </a:rPr>
              <a:t/>
            </a:r>
            <a:br>
              <a:rPr lang="bg-BG" sz="2400" dirty="0">
                <a:effectLst/>
              </a:rPr>
            </a:br>
            <a:r>
              <a:rPr lang="bg-BG" sz="2400" dirty="0" smtClean="0">
                <a:effectLst/>
              </a:rPr>
              <a:t>При създаването на дигитален подпис, човека който изпраща съобщението го генерира използвайки хашовия ключ, след което го кодира с частния ключ. </a:t>
            </a:r>
            <a:br>
              <a:rPr lang="bg-BG" sz="2400" dirty="0" smtClean="0">
                <a:effectLst/>
              </a:rPr>
            </a:br>
            <a:endParaRPr lang="en-US" sz="2400" dirty="0" smtClean="0">
              <a:effectLst/>
            </a:endParaRPr>
          </a:p>
          <a:p>
            <a:r>
              <a:rPr lang="bg-BG" sz="2400" dirty="0" smtClean="0">
                <a:effectLst/>
              </a:rPr>
              <a:t>Използвани източници:</a:t>
            </a:r>
            <a:endParaRPr lang="en-US" sz="2400" dirty="0" smtClean="0">
              <a:effectLst/>
            </a:endParaRPr>
          </a:p>
          <a:p>
            <a:pPr lvl="1"/>
            <a:r>
              <a:rPr lang="en-GB" sz="2200" u="sng" dirty="0" smtClean="0">
                <a:effectLst/>
                <a:hlinkClick r:id="rId2"/>
              </a:rPr>
              <a:t>http</a:t>
            </a:r>
            <a:r>
              <a:rPr lang="en-GB" sz="2200" u="sng" dirty="0">
                <a:effectLst/>
                <a:hlinkClick r:id="rId2"/>
              </a:rPr>
              <a:t>://</a:t>
            </a:r>
            <a:r>
              <a:rPr lang="en-GB" sz="2200" u="sng" dirty="0" smtClean="0">
                <a:effectLst/>
                <a:hlinkClick r:id="rId2"/>
              </a:rPr>
              <a:t>upload.wikimedia.org/wikipedia/commons/0/0f/Digital</a:t>
            </a:r>
          </a:p>
          <a:p>
            <a:pPr lvl="1"/>
            <a:r>
              <a:rPr lang="en-GB" sz="2200" u="sng" dirty="0" smtClean="0">
                <a:effectLst/>
                <a:hlinkClick r:id="rId2"/>
              </a:rPr>
              <a:t>signature_schema.gif</a:t>
            </a:r>
            <a:endParaRPr lang="en-US" sz="2200" dirty="0">
              <a:effectLst/>
            </a:endParaRPr>
          </a:p>
          <a:p>
            <a:pPr lvl="1"/>
            <a:r>
              <a:rPr lang="bg-BG" sz="2200" u="sng" dirty="0" smtClean="0">
                <a:effectLst/>
                <a:hlinkClick r:id="rId3"/>
              </a:rPr>
              <a:t>http</a:t>
            </a:r>
            <a:r>
              <a:rPr lang="bg-BG" sz="2200" u="sng" dirty="0">
                <a:effectLst/>
                <a:hlinkClick r:id="rId3"/>
              </a:rPr>
              <a:t>://</a:t>
            </a:r>
            <a:r>
              <a:rPr lang="bg-BG" sz="2200" u="sng" dirty="0" smtClean="0">
                <a:effectLst/>
                <a:hlinkClick r:id="rId3"/>
              </a:rPr>
              <a:t>en.wikipedia.org/wiki/Digital_signature</a:t>
            </a:r>
            <a:endParaRPr lang="en-US" sz="2200" dirty="0">
              <a:effectLst/>
            </a:endParaRPr>
          </a:p>
          <a:p>
            <a:pPr lvl="1"/>
            <a:r>
              <a:rPr lang="bg-BG" sz="2200" u="sng" dirty="0" smtClean="0">
                <a:effectLst/>
                <a:hlinkClick r:id="rId4"/>
              </a:rPr>
              <a:t>http</a:t>
            </a:r>
            <a:r>
              <a:rPr lang="bg-BG" sz="2200" u="sng" dirty="0">
                <a:effectLst/>
                <a:hlinkClick r:id="rId4"/>
              </a:rPr>
              <a:t>://</a:t>
            </a:r>
            <a:r>
              <a:rPr lang="bg-BG" sz="2200" u="sng" dirty="0" smtClean="0">
                <a:effectLst/>
                <a:hlinkClick r:id="rId4"/>
              </a:rPr>
              <a:t>en.wikipedia.org/wiki/Public-key_cryptography</a:t>
            </a:r>
            <a:endParaRPr lang="en-US" sz="2200" dirty="0">
              <a:effectLst/>
            </a:endParaRPr>
          </a:p>
          <a:p>
            <a:pPr lvl="1"/>
            <a:r>
              <a:rPr lang="bg-BG" sz="2200" u="sng" dirty="0" smtClean="0">
                <a:effectLst/>
                <a:hlinkClick r:id="rId5"/>
              </a:rPr>
              <a:t>http</a:t>
            </a:r>
            <a:r>
              <a:rPr lang="bg-BG" sz="2200" u="sng" dirty="0">
                <a:effectLst/>
                <a:hlinkClick r:id="rId5"/>
              </a:rPr>
              <a:t>://en.wikipedia.org/wiki/Hash_function</a:t>
            </a:r>
            <a:endParaRPr lang="bg-BG" sz="2200" dirty="0">
              <a:effectLst/>
            </a:endParaRPr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2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479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Презентиране на информация чрез средствата на информационните технологии. Компютърна презентация – слайд, ефекти, бележки, цветова схема, </a:t>
            </a:r>
            <a:r>
              <a:rPr lang="bg-BG" dirty="0" smtClean="0"/>
              <a:t>шаблони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Дизайн </a:t>
            </a:r>
            <a:r>
              <a:rPr lang="bg-BG" dirty="0"/>
              <a:t>на презентационни материали – използване на цветове, текст, изображения, звук, анимация и </a:t>
            </a:r>
            <a:r>
              <a:rPr lang="bg-BG" dirty="0" smtClean="0"/>
              <a:t>видео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Софтуер </a:t>
            </a:r>
            <a:r>
              <a:rPr lang="bg-BG" dirty="0"/>
              <a:t>за презентации (презентационни системи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65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endParaRPr lang="en-US" dirty="0" smtClean="0"/>
          </a:p>
          <a:p>
            <a:r>
              <a:rPr lang="bg-BG" dirty="0" smtClean="0"/>
              <a:t>Кое </a:t>
            </a:r>
            <a:r>
              <a:rPr lang="bg-BG" dirty="0"/>
              <a:t>от следните е софтуер на </a:t>
            </a:r>
            <a:r>
              <a:rPr lang="en-GB" dirty="0"/>
              <a:t>Adobe</a:t>
            </a:r>
            <a:r>
              <a:rPr lang="bg-BG" dirty="0"/>
              <a:t> за правенето на </a:t>
            </a:r>
            <a:r>
              <a:rPr lang="bg-BG" dirty="0" smtClean="0"/>
              <a:t>презентации?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>
                <a:effectLst/>
              </a:rPr>
              <a:t> </a:t>
            </a:r>
            <a:r>
              <a:rPr lang="en-US" sz="2400" dirty="0">
                <a:effectLst/>
              </a:rPr>
              <a:t>Adobe Acrobat </a:t>
            </a:r>
            <a:r>
              <a:rPr lang="en-US" sz="2400" dirty="0" smtClean="0">
                <a:effectLst/>
              </a:rPr>
              <a:t>Reader</a:t>
            </a:r>
            <a:endParaRPr lang="bg-BG" sz="2400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>
                <a:effectLst/>
              </a:rPr>
              <a:t>Adobe Premiere </a:t>
            </a:r>
            <a:r>
              <a:rPr lang="en-US" sz="2400" dirty="0" smtClean="0">
                <a:effectLst/>
              </a:rPr>
              <a:t>Pro</a:t>
            </a:r>
            <a:r>
              <a:rPr lang="bg-BG" sz="2400" dirty="0" smtClean="0">
                <a:effectLst/>
              </a:rPr>
              <a:t>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>
                <a:effectLst/>
              </a:rPr>
              <a:t>Adobe </a:t>
            </a:r>
            <a:r>
              <a:rPr lang="en-US" sz="2400" dirty="0" smtClean="0">
                <a:effectLst/>
              </a:rPr>
              <a:t>InDesign</a:t>
            </a:r>
            <a:endParaRPr lang="bg-BG" sz="2400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>
                <a:effectLst/>
              </a:rPr>
              <a:t>Adobe </a:t>
            </a:r>
            <a:r>
              <a:rPr lang="en-US" sz="2400" dirty="0" smtClean="0">
                <a:effectLst/>
              </a:rPr>
              <a:t>Presenter</a:t>
            </a:r>
            <a:endParaRPr lang="bg-BG" sz="2400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>
                <a:effectLst/>
              </a:rPr>
              <a:t>Adobe </a:t>
            </a:r>
            <a:r>
              <a:rPr lang="en-US" sz="2400" dirty="0" smtClean="0">
                <a:effectLst/>
              </a:rPr>
              <a:t>FrameMaker</a:t>
            </a:r>
            <a:endParaRPr lang="bg-BG" sz="2400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endParaRPr lang="bg-BG" sz="2000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endParaRPr lang="bg-BG" sz="2000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81000" y="4343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2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 smtClean="0"/>
          </a:p>
          <a:p>
            <a:r>
              <a:rPr lang="bg-BG" dirty="0" smtClean="0"/>
              <a:t>Информация:</a:t>
            </a:r>
            <a:r>
              <a:rPr lang="en-US" sz="2400" dirty="0">
                <a:effectLst/>
              </a:rPr>
              <a:t/>
            </a:r>
            <a:br>
              <a:rPr lang="en-US" sz="2400" dirty="0">
                <a:effectLst/>
              </a:rPr>
            </a:br>
            <a:r>
              <a:rPr lang="en-US" sz="2400" dirty="0" smtClean="0">
                <a:effectLst/>
              </a:rPr>
              <a:t>Acrobat </a:t>
            </a:r>
            <a:r>
              <a:rPr lang="en-US" sz="2400" dirty="0">
                <a:effectLst/>
              </a:rPr>
              <a:t>reader</a:t>
            </a:r>
            <a:r>
              <a:rPr lang="bg-BG" sz="2400" dirty="0">
                <a:effectLst/>
              </a:rPr>
              <a:t> е програма </a:t>
            </a:r>
            <a:r>
              <a:rPr lang="bg-BG" sz="2400" dirty="0" smtClean="0">
                <a:effectLst/>
              </a:rPr>
              <a:t>за </a:t>
            </a:r>
            <a:r>
              <a:rPr lang="bg-BG" sz="2400" dirty="0">
                <a:effectLst/>
              </a:rPr>
              <a:t>текстово изобразяване. </a:t>
            </a:r>
            <a:r>
              <a:rPr lang="en-US" sz="2400" dirty="0">
                <a:effectLst/>
              </a:rPr>
              <a:t>Adobe Premiere Pro</a:t>
            </a:r>
            <a:r>
              <a:rPr lang="bg-BG" sz="2400" dirty="0">
                <a:effectLst/>
              </a:rPr>
              <a:t> е софтуер за обработка на видео файлове. </a:t>
            </a:r>
            <a:r>
              <a:rPr lang="en-US" sz="2400" dirty="0">
                <a:effectLst/>
              </a:rPr>
              <a:t>Adobe InDesign</a:t>
            </a:r>
            <a:r>
              <a:rPr lang="bg-BG" sz="2400" dirty="0">
                <a:effectLst/>
              </a:rPr>
              <a:t> е </a:t>
            </a:r>
            <a:r>
              <a:rPr lang="bg-BG" sz="2400" dirty="0" smtClean="0">
                <a:effectLst/>
              </a:rPr>
              <a:t>графичен редактор. </a:t>
            </a:r>
            <a:r>
              <a:rPr lang="en-US" sz="2400" dirty="0">
                <a:effectLst/>
              </a:rPr>
              <a:t>Adobe FrameMaker</a:t>
            </a:r>
            <a:r>
              <a:rPr lang="bg-BG" sz="2400" dirty="0">
                <a:effectLst/>
              </a:rPr>
              <a:t> е тексто-обработваща програма за обработка на големи и сложни документи, включително структурирани </a:t>
            </a:r>
            <a:r>
              <a:rPr lang="bg-BG" sz="2400" dirty="0" smtClean="0">
                <a:effectLst/>
              </a:rPr>
              <a:t>документи. </a:t>
            </a:r>
            <a:r>
              <a:rPr lang="en-US" sz="2400" dirty="0" smtClean="0">
                <a:effectLst/>
              </a:rPr>
              <a:t>Adobe </a:t>
            </a:r>
            <a:r>
              <a:rPr lang="en-US" sz="2400" dirty="0">
                <a:effectLst/>
              </a:rPr>
              <a:t>Presenter</a:t>
            </a:r>
            <a:r>
              <a:rPr lang="bg-BG" sz="2400" dirty="0">
                <a:effectLst/>
              </a:rPr>
              <a:t>, е софтуер за презентиране. </a:t>
            </a:r>
            <a:endParaRPr lang="bg-BG" sz="2400" dirty="0" smtClean="0">
              <a:effectLst/>
            </a:endParaRPr>
          </a:p>
          <a:p>
            <a:pPr>
              <a:lnSpc>
                <a:spcPct val="80000"/>
              </a:lnSpc>
            </a:pPr>
            <a:r>
              <a:rPr lang="bg-BG" sz="2400" dirty="0" smtClean="0">
                <a:effectLst/>
              </a:rPr>
              <a:t>Използвани източници</a:t>
            </a:r>
            <a:r>
              <a:rPr lang="en-US" sz="2400" dirty="0" smtClean="0">
                <a:effectLst/>
              </a:rPr>
              <a:t>:</a:t>
            </a:r>
            <a:endParaRPr lang="en-US" sz="2400" dirty="0">
              <a:effectLst/>
            </a:endParaRPr>
          </a:p>
          <a:p>
            <a:pPr lvl="1">
              <a:lnSpc>
                <a:spcPct val="80000"/>
              </a:lnSpc>
            </a:pPr>
            <a:r>
              <a:rPr lang="en-US" sz="2200" u="sng" dirty="0" smtClean="0">
                <a:effectLst/>
                <a:hlinkClick r:id="rId2"/>
              </a:rPr>
              <a:t>http</a:t>
            </a:r>
            <a:r>
              <a:rPr lang="en-US" sz="2200" u="sng" dirty="0">
                <a:effectLst/>
                <a:hlinkClick r:id="rId2"/>
              </a:rPr>
              <a:t>://</a:t>
            </a:r>
            <a:r>
              <a:rPr lang="en-US" sz="2200" u="sng" dirty="0" smtClean="0">
                <a:effectLst/>
                <a:hlinkClick r:id="rId2"/>
              </a:rPr>
              <a:t>www.adobe.com/bg/products/presenter/faq.html</a:t>
            </a:r>
            <a:endParaRPr lang="en-US" sz="2200" dirty="0">
              <a:effectLst/>
            </a:endParaRPr>
          </a:p>
          <a:p>
            <a:pPr lvl="1">
              <a:lnSpc>
                <a:spcPct val="80000"/>
              </a:lnSpc>
            </a:pPr>
            <a:r>
              <a:rPr lang="en-US" sz="2200" u="sng" dirty="0" smtClean="0">
                <a:effectLst/>
                <a:hlinkClick r:id="rId3"/>
              </a:rPr>
              <a:t>http</a:t>
            </a:r>
            <a:r>
              <a:rPr lang="en-US" sz="2200" u="sng" dirty="0">
                <a:effectLst/>
                <a:hlinkClick r:id="rId3"/>
              </a:rPr>
              <a:t>://</a:t>
            </a:r>
            <a:r>
              <a:rPr lang="en-US" sz="2200" u="sng" dirty="0" smtClean="0">
                <a:effectLst/>
                <a:hlinkClick r:id="rId3"/>
              </a:rPr>
              <a:t>en.wikipedia.org/wiki/List_of_Adobe_software</a:t>
            </a:r>
            <a:endParaRPr lang="en-US" sz="2200" dirty="0">
              <a:effectLst/>
            </a:endParaRPr>
          </a:p>
          <a:p>
            <a:pPr lvl="1">
              <a:lnSpc>
                <a:spcPct val="80000"/>
              </a:lnSpc>
            </a:pPr>
            <a:r>
              <a:rPr lang="en-US" sz="2200" u="sng" dirty="0" smtClean="0">
                <a:effectLst/>
                <a:hlinkClick r:id="rId4"/>
              </a:rPr>
              <a:t>http</a:t>
            </a:r>
            <a:r>
              <a:rPr lang="en-US" sz="2200" u="sng" dirty="0">
                <a:effectLst/>
                <a:hlinkClick r:id="rId4"/>
              </a:rPr>
              <a:t>://</a:t>
            </a:r>
            <a:r>
              <a:rPr lang="en-US" sz="2200" u="sng" dirty="0" smtClean="0">
                <a:effectLst/>
                <a:hlinkClick r:id="rId4"/>
              </a:rPr>
              <a:t>en.wikipedia.org/wiki/Adobe_InDesign</a:t>
            </a:r>
            <a:endParaRPr lang="en-US" sz="2200" dirty="0">
              <a:effectLst/>
            </a:endParaRPr>
          </a:p>
          <a:p>
            <a:pPr lvl="1">
              <a:lnSpc>
                <a:spcPct val="80000"/>
              </a:lnSpc>
            </a:pPr>
            <a:r>
              <a:rPr lang="en-US" sz="2200" u="sng" dirty="0" smtClean="0">
                <a:effectLst/>
                <a:hlinkClick r:id="rId5"/>
              </a:rPr>
              <a:t>http</a:t>
            </a:r>
            <a:r>
              <a:rPr lang="en-US" sz="2200" u="sng" dirty="0">
                <a:effectLst/>
                <a:hlinkClick r:id="rId5"/>
              </a:rPr>
              <a:t>://</a:t>
            </a:r>
            <a:r>
              <a:rPr lang="en-US" sz="2200" u="sng" dirty="0" smtClean="0">
                <a:effectLst/>
                <a:hlinkClick r:id="rId5"/>
              </a:rPr>
              <a:t>en.wikipedia.org/wiki/Adobe_FrameMaker</a:t>
            </a:r>
            <a:endParaRPr lang="en-US" sz="2200" dirty="0">
              <a:effectLst/>
            </a:endParaRPr>
          </a:p>
          <a:p>
            <a:pPr lvl="1">
              <a:lnSpc>
                <a:spcPct val="80000"/>
              </a:lnSpc>
            </a:pPr>
            <a:r>
              <a:rPr lang="en-US" sz="2200" u="sng" dirty="0" smtClean="0">
                <a:effectLst/>
                <a:hlinkClick r:id="rId6"/>
              </a:rPr>
              <a:t>http</a:t>
            </a:r>
            <a:r>
              <a:rPr lang="en-US" sz="2200" u="sng" dirty="0">
                <a:effectLst/>
                <a:hlinkClick r:id="rId6"/>
              </a:rPr>
              <a:t>://en.wikipedia.org/wiki/Adobe_Premiere_Pro</a:t>
            </a:r>
            <a:endParaRPr lang="bg-BG" sz="2200" dirty="0">
              <a:effectLst/>
            </a:endParaRPr>
          </a:p>
          <a:p>
            <a:pPr lvl="1"/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7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83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Мултимедия. Технологии за създаване на мултимедийни приложения. Софтуерни средства за създаване на мултимедийни продукти. Генериране на анимация и филми (вмъкване и обработка на изображения, звук, текст). Компресия на мултимедийни файлове. Конвертиране на мултимедийни файлови формати. Софтуер за възпроизвеждане на мултимедийни продукти, анимация и филми.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endParaRPr lang="bg-BG" dirty="0" smtClean="0"/>
          </a:p>
          <a:p>
            <a:r>
              <a:rPr lang="bg-BG" dirty="0" smtClean="0"/>
              <a:t>Кой от изброените видео формати </a:t>
            </a:r>
            <a:r>
              <a:rPr lang="bg-BG" u="sng" dirty="0" smtClean="0"/>
              <a:t>НЕ</a:t>
            </a:r>
            <a:r>
              <a:rPr lang="bg-BG" dirty="0" smtClean="0"/>
              <a:t> може да се възпроизвежда от </a:t>
            </a:r>
            <a:r>
              <a:rPr lang="en-US" dirty="0" smtClean="0"/>
              <a:t>Blu-Ray</a:t>
            </a:r>
            <a:r>
              <a:rPr lang="bg-BG" dirty="0" smtClean="0"/>
              <a:t> носител</a:t>
            </a:r>
            <a:r>
              <a:rPr lang="en-US" dirty="0" smtClean="0"/>
              <a:t>: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b="0" dirty="0" smtClean="0">
                <a:solidFill>
                  <a:srgbClr val="FFFFFF"/>
                </a:solidFill>
                <a:effectLst/>
              </a:rPr>
              <a:t>H.262/MPEG-2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sz="2400" b="0" dirty="0" err="1" smtClean="0">
                <a:solidFill>
                  <a:srgbClr val="FFFFFF"/>
                </a:solidFill>
                <a:effectLst/>
              </a:rPr>
              <a:t>Xvid</a:t>
            </a:r>
            <a:endParaRPr lang="en-US" sz="2400" b="0" dirty="0">
              <a:solidFill>
                <a:srgbClr val="FFFFFF"/>
              </a:solidFill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sz="2400" b="0" dirty="0">
                <a:solidFill>
                  <a:srgbClr val="FFFFFF"/>
                </a:solidFill>
                <a:effectLst/>
              </a:rPr>
              <a:t>VC-1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sz="2400" b="0" dirty="0" smtClean="0">
                <a:solidFill>
                  <a:srgbClr val="FFFFFF"/>
                </a:solidFill>
                <a:effectLst/>
              </a:rPr>
              <a:t>H.264/MPEG-4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sz="2400" b="0" dirty="0" smtClean="0">
                <a:solidFill>
                  <a:srgbClr val="FFFFFF"/>
                </a:solidFill>
                <a:effectLst/>
              </a:rPr>
              <a:t>Нито един</a:t>
            </a:r>
            <a:endParaRPr lang="en-US" sz="2400" b="0" dirty="0">
              <a:solidFill>
                <a:srgbClr val="FFFFFF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200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53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800" dirty="0" smtClean="0"/>
              <a:t>Информация:</a:t>
            </a:r>
            <a:br>
              <a:rPr lang="bg-BG" sz="2800" dirty="0" smtClean="0"/>
            </a:br>
            <a:r>
              <a:rPr lang="bg-BG" sz="2400" dirty="0" smtClean="0">
                <a:effectLst/>
              </a:rPr>
              <a:t>За въпроизведем </a:t>
            </a:r>
            <a:r>
              <a:rPr lang="en-US" sz="2400" dirty="0" smtClean="0">
                <a:effectLst/>
              </a:rPr>
              <a:t>Blu-Ray Disks, </a:t>
            </a:r>
            <a:r>
              <a:rPr lang="bg-BG" sz="2400" dirty="0" smtClean="0">
                <a:effectLst/>
              </a:rPr>
              <a:t>устройствата трябва да подържат</a:t>
            </a:r>
            <a:r>
              <a:rPr lang="en-US" sz="2400" dirty="0">
                <a:effectLst/>
              </a:rPr>
              <a:t> H.262/MPEG-2 Part 2, H.264/MPEG-4 Part 10: AVC, and SMPTE </a:t>
            </a:r>
            <a:r>
              <a:rPr lang="en-US" sz="2400" dirty="0" smtClean="0">
                <a:effectLst/>
              </a:rPr>
              <a:t>VC-1. </a:t>
            </a:r>
            <a:r>
              <a:rPr lang="bg-BG" sz="2400" dirty="0" smtClean="0">
                <a:effectLst/>
              </a:rPr>
              <a:t/>
            </a:r>
            <a:br>
              <a:rPr lang="bg-BG" sz="2400" dirty="0" smtClean="0">
                <a:effectLst/>
              </a:rPr>
            </a:br>
            <a:r>
              <a:rPr lang="en-US" sz="2400" dirty="0" smtClean="0">
                <a:effectLst/>
              </a:rPr>
              <a:t>BD-ROM </a:t>
            </a:r>
            <a:r>
              <a:rPr lang="bg-BG" sz="2400" dirty="0" smtClean="0">
                <a:effectLst/>
              </a:rPr>
              <a:t>заглавия с видео преносител трябва да се записват използвайки един от трите видео формата; два или повече формата на едн носител са позволени.</a:t>
            </a:r>
          </a:p>
          <a:p>
            <a:r>
              <a:rPr lang="bg-BG" sz="2400" dirty="0" smtClean="0">
                <a:effectLst/>
              </a:rPr>
              <a:t>Използвани източници</a:t>
            </a:r>
            <a:r>
              <a:rPr lang="en-US" sz="2400" dirty="0" smtClean="0">
                <a:effectLst/>
              </a:rPr>
              <a:t>:</a:t>
            </a:r>
          </a:p>
          <a:p>
            <a:pPr lvl="1"/>
            <a:r>
              <a:rPr lang="en-US" sz="2200" dirty="0" smtClean="0">
                <a:effectLst/>
                <a:hlinkClick r:id="rId2"/>
              </a:rPr>
              <a:t>http</a:t>
            </a:r>
            <a:r>
              <a:rPr lang="en-US" sz="2200" dirty="0">
                <a:effectLst/>
                <a:hlinkClick r:id="rId2"/>
              </a:rPr>
              <a:t>://</a:t>
            </a:r>
            <a:r>
              <a:rPr lang="en-US" sz="2200" dirty="0" smtClean="0">
                <a:effectLst/>
                <a:hlinkClick r:id="rId2"/>
              </a:rPr>
              <a:t>en.wikipedia.org/wiki/Blu-ray_Disc#Codecs</a:t>
            </a:r>
            <a:endParaRPr lang="en-US" sz="2200" dirty="0" smtClean="0">
              <a:effectLst/>
            </a:endParaRPr>
          </a:p>
          <a:p>
            <a:pPr lvl="1"/>
            <a:r>
              <a:rPr lang="en-US" sz="2200" dirty="0" smtClean="0">
                <a:effectLst/>
                <a:hlinkClick r:id="rId3"/>
              </a:rPr>
              <a:t>http</a:t>
            </a:r>
            <a:r>
              <a:rPr lang="en-US" sz="2200" dirty="0">
                <a:effectLst/>
                <a:hlinkClick r:id="rId3"/>
              </a:rPr>
              <a:t>://en.wikipedia.org/wiki/Comparison_of_video_codecs</a:t>
            </a:r>
            <a:endParaRPr lang="bg-BG" sz="22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0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29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78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мрежи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мрежи. Архитектура на OSI модела. Мрежови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Локални </a:t>
            </a:r>
            <a:r>
              <a:rPr lang="bg-BG" dirty="0"/>
              <a:t>мрежи – понятия, видове според организацията на управление, топология, основни стандарти, хардуерни </a:t>
            </a:r>
            <a:r>
              <a:rPr lang="bg-BG" dirty="0" smtClean="0"/>
              <a:t>компоненти</a:t>
            </a:r>
          </a:p>
          <a:p>
            <a:pPr lvl="1"/>
            <a:r>
              <a:rPr lang="bg-BG" dirty="0" smtClean="0"/>
              <a:t>Глобални </a:t>
            </a:r>
            <a:r>
              <a:rPr lang="bg-BG" dirty="0"/>
              <a:t>компютърни мрежи – понятия, начини на свързване, адреси, основни услуги. Потребители и достъп до </a:t>
            </a:r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6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0" indent="0">
              <a:buNone/>
            </a:pPr>
            <a:r>
              <a:rPr lang="bg-BG" dirty="0">
                <a:effectLst/>
              </a:rPr>
              <a:t>Считано, че всички устойства функционират правилно, изберете пътя с най-малка латенция за пренос на данни от </a:t>
            </a:r>
            <a:r>
              <a:rPr lang="en-GB" dirty="0">
                <a:effectLst/>
              </a:rPr>
              <a:t>PC1 </a:t>
            </a:r>
            <a:r>
              <a:rPr lang="bg-BG" dirty="0">
                <a:effectLst/>
              </a:rPr>
              <a:t>до </a:t>
            </a:r>
            <a:r>
              <a:rPr lang="en-GB" dirty="0">
                <a:effectLst/>
              </a:rPr>
              <a:t>PC2</a:t>
            </a:r>
            <a:r>
              <a:rPr lang="en-GB" dirty="0" smtClean="0">
                <a:effectLst/>
              </a:rPr>
              <a:t>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GB" sz="2400" dirty="0"/>
              <a:t>PC1-&gt;</a:t>
            </a:r>
            <a:r>
              <a:rPr lang="bg-BG" sz="2400" dirty="0"/>
              <a:t>комутатор</a:t>
            </a:r>
            <a:r>
              <a:rPr lang="en-GB" sz="2400" dirty="0"/>
              <a:t>-&gt;</a:t>
            </a:r>
            <a:r>
              <a:rPr lang="en-GB" sz="2400" dirty="0" err="1"/>
              <a:t>маршрутизатор</a:t>
            </a:r>
            <a:r>
              <a:rPr lang="en-GB" sz="2400" dirty="0"/>
              <a:t>-&gt;</a:t>
            </a:r>
            <a:r>
              <a:rPr lang="en-GB" sz="2400" dirty="0" err="1"/>
              <a:t>комутатор</a:t>
            </a:r>
            <a:r>
              <a:rPr lang="en-GB" sz="2400" dirty="0"/>
              <a:t>-&gt;PC2</a:t>
            </a:r>
            <a:endParaRPr lang="bg-BG" sz="2400" dirty="0"/>
          </a:p>
          <a:p>
            <a:pPr marL="871538" lvl="1" indent="-514350">
              <a:buFont typeface="+mj-lt"/>
              <a:buAutoNum type="alphaLcParenR"/>
            </a:pPr>
            <a:r>
              <a:rPr lang="en-GB" sz="2400" dirty="0"/>
              <a:t>PC1-&gt;</a:t>
            </a:r>
            <a:r>
              <a:rPr lang="en-GB" sz="2400" dirty="0" err="1"/>
              <a:t>концентратор</a:t>
            </a:r>
            <a:r>
              <a:rPr lang="en-GB" sz="2400" dirty="0"/>
              <a:t>-&gt;</a:t>
            </a:r>
            <a:r>
              <a:rPr lang="en-GB" sz="2400" dirty="0" err="1"/>
              <a:t>маршрутизатор</a:t>
            </a:r>
            <a:r>
              <a:rPr lang="en-GB" sz="2400" dirty="0"/>
              <a:t>-&gt;</a:t>
            </a:r>
            <a:r>
              <a:rPr lang="en-GB" sz="2400" dirty="0" err="1"/>
              <a:t>комутатор</a:t>
            </a:r>
            <a:r>
              <a:rPr lang="en-GB" sz="2400" dirty="0"/>
              <a:t>-&gt;PC2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GB" sz="2400" dirty="0"/>
              <a:t>PC1-&gt;</a:t>
            </a:r>
            <a:r>
              <a:rPr lang="en-GB" sz="2400" dirty="0" err="1"/>
              <a:t>комутатор</a:t>
            </a:r>
            <a:r>
              <a:rPr lang="en-GB" sz="2400" dirty="0"/>
              <a:t>-&gt;</a:t>
            </a:r>
            <a:r>
              <a:rPr lang="en-GB" sz="2400" dirty="0" err="1"/>
              <a:t>комутатор</a:t>
            </a:r>
            <a:r>
              <a:rPr lang="en-GB" sz="2400" dirty="0"/>
              <a:t>-&gt;</a:t>
            </a:r>
            <a:r>
              <a:rPr lang="en-GB" sz="2400" dirty="0" err="1"/>
              <a:t>защитна</a:t>
            </a:r>
            <a:r>
              <a:rPr lang="en-GB" sz="2400" dirty="0"/>
              <a:t> </a:t>
            </a:r>
            <a:r>
              <a:rPr lang="en-GB" sz="2400" dirty="0" err="1"/>
              <a:t>стена</a:t>
            </a:r>
            <a:r>
              <a:rPr lang="en-GB" sz="2400" dirty="0"/>
              <a:t>&gt;PC2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GB" sz="2400" dirty="0"/>
              <a:t>PC1-&gt;</a:t>
            </a:r>
            <a:r>
              <a:rPr lang="en-GB" sz="2400" dirty="0" err="1"/>
              <a:t>концентратор</a:t>
            </a:r>
            <a:r>
              <a:rPr lang="en-GB" sz="2400" dirty="0"/>
              <a:t>-&gt;</a:t>
            </a:r>
            <a:r>
              <a:rPr lang="en-GB" sz="2400" dirty="0" err="1"/>
              <a:t>комутатор</a:t>
            </a:r>
            <a:r>
              <a:rPr lang="en-GB" sz="2400" dirty="0"/>
              <a:t>-&gt;</a:t>
            </a:r>
            <a:r>
              <a:rPr lang="en-GB" sz="2400" dirty="0" err="1"/>
              <a:t>концентратор</a:t>
            </a:r>
            <a:r>
              <a:rPr lang="en-GB" sz="2400" dirty="0"/>
              <a:t>-&gt;PC2</a:t>
            </a:r>
            <a:endParaRPr lang="bg-BG" sz="2400" dirty="0"/>
          </a:p>
          <a:p>
            <a:pPr marL="871538" lvl="1" indent="-514350">
              <a:buFont typeface="+mj-lt"/>
              <a:buAutoNum type="alphaLcParenR"/>
            </a:pPr>
            <a:r>
              <a:rPr lang="en-GB" sz="2400" dirty="0"/>
              <a:t>PC1-&gt;</a:t>
            </a:r>
            <a:r>
              <a:rPr lang="en-GB" sz="2400" dirty="0" err="1"/>
              <a:t>маршрутизатор</a:t>
            </a:r>
            <a:r>
              <a:rPr lang="en-GB" sz="2400" dirty="0"/>
              <a:t>-&gt;</a:t>
            </a:r>
            <a:r>
              <a:rPr lang="en-GB" sz="2400" dirty="0" err="1"/>
              <a:t>защитна</a:t>
            </a:r>
            <a:r>
              <a:rPr lang="en-GB" sz="2400" dirty="0"/>
              <a:t> </a:t>
            </a:r>
            <a:r>
              <a:rPr lang="en-GB" sz="2400" dirty="0" err="1" smtClean="0"/>
              <a:t>стена</a:t>
            </a:r>
            <a:r>
              <a:rPr lang="en-GB" sz="2400" dirty="0" smtClean="0"/>
              <a:t>&gt;</a:t>
            </a:r>
            <a:r>
              <a:rPr lang="en-GB" sz="2400" dirty="0" err="1" smtClean="0"/>
              <a:t>маршрутизатор</a:t>
            </a:r>
            <a:r>
              <a:rPr lang="en-GB" sz="2400" dirty="0" smtClean="0"/>
              <a:t>-</a:t>
            </a:r>
            <a:r>
              <a:rPr lang="en-GB" sz="2400" dirty="0"/>
              <a:t>&gt;PC2</a:t>
            </a:r>
            <a:endParaRPr lang="bg-BG" sz="2400" dirty="0"/>
          </a:p>
          <a:p>
            <a:pPr marL="357188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81000" y="4191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5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Информация: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bg-BG" sz="2400" dirty="0" smtClean="0"/>
              <a:t>Познаването на функциите на устрйствата и данните, с които рабоят е ключов фактор за отговор на въпроса.</a:t>
            </a:r>
            <a:endParaRPr lang="en-US" sz="2400" dirty="0" smtClean="0">
              <a:effectLst/>
            </a:endParaRPr>
          </a:p>
          <a:p>
            <a:r>
              <a:rPr lang="bg-BG" sz="2400" dirty="0" smtClean="0">
                <a:effectLst/>
              </a:rPr>
              <a:t>Използвани източници</a:t>
            </a:r>
            <a:r>
              <a:rPr lang="en-US" sz="2400" dirty="0" smtClean="0">
                <a:effectLst/>
              </a:rPr>
              <a:t>:</a:t>
            </a:r>
          </a:p>
          <a:p>
            <a:pPr lvl="1"/>
            <a:r>
              <a:rPr lang="bg-BG" sz="2300" u="sng" dirty="0" smtClean="0">
                <a:effectLst/>
                <a:hlinkClick r:id="rId2"/>
              </a:rPr>
              <a:t>http://support.microsoft.com/kb/103884</a:t>
            </a:r>
            <a:endParaRPr lang="bg-BG" sz="2300" u="sng" dirty="0" smtClean="0">
              <a:effectLst/>
            </a:endParaRPr>
          </a:p>
          <a:p>
            <a:pPr lvl="1"/>
            <a:r>
              <a:rPr lang="bg-BG" sz="2300" u="sng" dirty="0" smtClean="0">
                <a:effectLst/>
                <a:hlinkClick r:id="rId3"/>
              </a:rPr>
              <a:t>http://en.wikipedia.org/wiki/Router_(computing)</a:t>
            </a:r>
            <a:endParaRPr lang="bg-BG" sz="2300" u="sng" dirty="0" smtClean="0">
              <a:effectLst/>
            </a:endParaRPr>
          </a:p>
          <a:p>
            <a:pPr lvl="1"/>
            <a:r>
              <a:rPr lang="bg-BG" sz="2300" u="sng" dirty="0" smtClean="0">
                <a:effectLst/>
                <a:hlinkClick r:id="rId4"/>
              </a:rPr>
              <a:t>http://en.wikipedia.org/wiki/Network_switch</a:t>
            </a:r>
            <a:endParaRPr lang="bg-BG" sz="2300" u="sng" dirty="0" smtClean="0">
              <a:effectLst/>
            </a:endParaRPr>
          </a:p>
          <a:p>
            <a:pPr lvl="1"/>
            <a:r>
              <a:rPr lang="bg-BG" sz="2300" u="sng" dirty="0" smtClean="0">
                <a:effectLst/>
                <a:hlinkClick r:id="rId5"/>
              </a:rPr>
              <a:t>http://en.wikipedia.org/wiki/Ethernet_hub</a:t>
            </a:r>
            <a:endParaRPr lang="bg-BG" sz="2300" u="sng" dirty="0" smtClean="0">
              <a:effectLst/>
            </a:endParaRPr>
          </a:p>
          <a:p>
            <a:pPr lvl="1"/>
            <a:r>
              <a:rPr lang="bg-BG" sz="2300" u="sng" dirty="0" smtClean="0">
                <a:effectLst/>
                <a:hlinkClick r:id="rId6"/>
              </a:rPr>
              <a:t>http://en.wikipedia.org/wiki/Firewall_(computing)</a:t>
            </a:r>
            <a:endParaRPr lang="bg-BG" sz="2300" dirty="0" smtClean="0">
              <a:effectLst/>
            </a:endParaRPr>
          </a:p>
          <a:p>
            <a:pPr lvl="1"/>
            <a:endParaRPr lang="bg-BG" sz="2300" dirty="0" smtClean="0">
              <a:effectLst/>
            </a:endParaRPr>
          </a:p>
          <a:p>
            <a:pPr lvl="1"/>
            <a:endParaRPr lang="bg-BG" sz="2300" dirty="0" smtClean="0">
              <a:effectLst/>
            </a:endParaRPr>
          </a:p>
          <a:p>
            <a:pPr lvl="1"/>
            <a:endParaRPr lang="bg-BG" sz="2300" u="sng" dirty="0" smtClean="0">
              <a:effectLst/>
            </a:endParaRPr>
          </a:p>
          <a:p>
            <a:pPr lvl="1"/>
            <a:endParaRPr lang="bg-BG" sz="2300" u="sng" dirty="0" smtClean="0">
              <a:effectLst/>
            </a:endParaRPr>
          </a:p>
          <a:p>
            <a:pPr marL="357188" lvl="1" indent="0">
              <a:buNone/>
            </a:pPr>
            <a:endParaRPr lang="bg-BG" sz="2300" u="sng" dirty="0" smtClean="0">
              <a:effectLst/>
            </a:endParaRPr>
          </a:p>
          <a:p>
            <a:pPr lvl="1"/>
            <a:endParaRPr lang="en-US" sz="28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48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56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 на Интернет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Интернет – същност, технически и </a:t>
            </a:r>
            <a:r>
              <a:rPr lang="bg-BG" noProof="1" smtClean="0"/>
              <a:t>техноло-гични</a:t>
            </a:r>
            <a:r>
              <a:rPr lang="bg-BG" dirty="0" smtClean="0"/>
              <a:t> </a:t>
            </a:r>
            <a:r>
              <a:rPr lang="bg-BG" dirty="0"/>
              <a:t>аспекти. Клиент-сървър </a:t>
            </a:r>
            <a:r>
              <a:rPr lang="bg-BG" dirty="0" smtClean="0"/>
              <a:t>архитектура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услуги и протоколи – HTTP, FTP, POP3, </a:t>
            </a:r>
            <a:r>
              <a:rPr lang="bg-BG" dirty="0" smtClean="0"/>
              <a:t>SMTP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достъп до Интернет – </a:t>
            </a:r>
            <a:r>
              <a:rPr lang="en-US" dirty="0"/>
              <a:t>dial-up, ISDN, LAN, DSL/ADSL, </a:t>
            </a:r>
            <a:r>
              <a:rPr lang="en-US" dirty="0" smtClean="0"/>
              <a:t>Wi-Fi</a:t>
            </a:r>
            <a:endParaRPr lang="bg-BG" dirty="0" smtClean="0"/>
          </a:p>
          <a:p>
            <a:pPr lvl="1"/>
            <a:r>
              <a:rPr lang="bg-BG" dirty="0" smtClean="0"/>
              <a:t>Адреси </a:t>
            </a:r>
            <a:r>
              <a:rPr lang="bg-BG" dirty="0"/>
              <a:t>в интернет – IP адреси, DNS услуги, домейни от първо ниво. </a:t>
            </a:r>
            <a:r>
              <a:rPr lang="bg-BG" dirty="0" smtClean="0"/>
              <a:t>Хостинг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5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lvl="0"/>
            <a:r>
              <a:rPr lang="bg-BG" sz="2800" dirty="0" smtClean="0">
                <a:effectLst/>
              </a:rPr>
              <a:t> </a:t>
            </a:r>
            <a:r>
              <a:rPr lang="bg-BG" sz="3100" dirty="0">
                <a:effectLst/>
              </a:rPr>
              <a:t>Н</a:t>
            </a:r>
            <a:r>
              <a:rPr lang="bg-BG" sz="3100" dirty="0" smtClean="0">
                <a:effectLst/>
              </a:rPr>
              <a:t>абор </a:t>
            </a:r>
            <a:r>
              <a:rPr lang="bg-BG" sz="3100" dirty="0">
                <a:effectLst/>
              </a:rPr>
              <a:t>от комуникационни стандарти за едновременен цифров пренос на глас, видео, данни и други мрежови услуги върху традиционните схеми на обществената комутируема телефонна мрежа се отнася до</a:t>
            </a:r>
            <a:r>
              <a:rPr lang="bg-BG" sz="3100" dirty="0" smtClean="0">
                <a:effectLst/>
              </a:rPr>
              <a:t>?</a:t>
            </a:r>
            <a:endParaRPr lang="en-US" sz="31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 </a:t>
            </a:r>
            <a:r>
              <a:rPr lang="en-US" sz="2400" dirty="0" smtClean="0">
                <a:effectLst/>
              </a:rPr>
              <a:t>ADSL</a:t>
            </a:r>
            <a:endParaRPr lang="bg-BG" sz="2400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>
                <a:effectLst/>
              </a:rPr>
              <a:t>ISDN</a:t>
            </a:r>
            <a:endParaRPr lang="bg-BG" sz="2400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Dial-up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DNS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Никое от изброените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4114800"/>
            <a:ext cx="532108" cy="4572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79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000" dirty="0" smtClean="0"/>
          </a:p>
          <a:p>
            <a:r>
              <a:rPr lang="bg-BG" dirty="0" smtClean="0"/>
              <a:t>Информация:</a:t>
            </a:r>
            <a:r>
              <a:rPr lang="bg-BG" sz="2400" dirty="0"/>
              <a:t/>
            </a:r>
            <a:br>
              <a:rPr lang="bg-BG" sz="2400" dirty="0"/>
            </a:br>
            <a:r>
              <a:rPr lang="bg-BG" sz="2400" dirty="0" smtClean="0"/>
              <a:t>Integrated </a:t>
            </a:r>
            <a:r>
              <a:rPr lang="bg-BG" sz="2400" dirty="0"/>
              <a:t>Services Digital Network за (ISDN) е набор от комуникационни стандарти за едновременен цифров пренос на глас, видео, данни и други мрежови услуги върху традиционните схеми на обществената комутируема телефонна мрежа. Преди ISDN, телефонната система се разглежда като начин за транспортиране на глас, с някои специални услуги, достъпни за данни. </a:t>
            </a:r>
            <a:r>
              <a:rPr lang="bg-BG" sz="2400" dirty="0" smtClean="0"/>
              <a:t>ISDN интегрира </a:t>
            </a:r>
            <a:r>
              <a:rPr lang="bg-BG" sz="2400" dirty="0"/>
              <a:t>реч и данни за същите линии, като добави функции, които не са били достъпни в класическата телефонна система. </a:t>
            </a:r>
            <a:endParaRPr lang="bg-BG" sz="2400" dirty="0" smtClean="0"/>
          </a:p>
          <a:p>
            <a:r>
              <a:rPr lang="bg-BG" sz="2400" dirty="0" smtClean="0"/>
              <a:t>Използвани източници</a:t>
            </a:r>
            <a:r>
              <a:rPr lang="en-US" sz="2400" dirty="0" smtClean="0"/>
              <a:t>:</a:t>
            </a:r>
            <a:endParaRPr lang="bg-BG" sz="2400" dirty="0"/>
          </a:p>
          <a:p>
            <a:pPr lvl="1"/>
            <a:r>
              <a:rPr lang="bg-BG" sz="2400" u="sng" dirty="0">
                <a:hlinkClick r:id="rId2"/>
              </a:rPr>
              <a:t>http://en.wikipedia.org/wiki/ISDN</a:t>
            </a:r>
            <a:endParaRPr lang="bg-BG" sz="2400" dirty="0"/>
          </a:p>
          <a:p>
            <a:pPr lvl="1"/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3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31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Електронна комуникация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Електронна </a:t>
            </a:r>
            <a:r>
              <a:rPr lang="bg-BG" dirty="0" smtClean="0"/>
              <a:t>комуникация</a:t>
            </a:r>
          </a:p>
          <a:p>
            <a:pPr lvl="1"/>
            <a:r>
              <a:rPr lang="bg-BG" dirty="0" smtClean="0"/>
              <a:t>Електронна </a:t>
            </a:r>
            <a:r>
              <a:rPr lang="bg-BG" dirty="0"/>
              <a:t>поща – </a:t>
            </a:r>
            <a:r>
              <a:rPr lang="en-US" dirty="0"/>
              <a:t>e-mail</a:t>
            </a:r>
            <a:r>
              <a:rPr lang="bg-BG" dirty="0"/>
              <a:t> клиенти и уеб базирани </a:t>
            </a:r>
            <a:r>
              <a:rPr lang="bg-BG" dirty="0" smtClean="0"/>
              <a:t>интерфейси и протоколи</a:t>
            </a:r>
          </a:p>
          <a:p>
            <a:pPr lvl="1"/>
            <a:r>
              <a:rPr lang="bg-BG" dirty="0" smtClean="0"/>
              <a:t>Разговори </a:t>
            </a:r>
            <a:r>
              <a:rPr lang="bg-BG" dirty="0"/>
              <a:t>в реално време – </a:t>
            </a:r>
            <a:r>
              <a:rPr lang="en-US" dirty="0"/>
              <a:t>IRC, ICQ, Skype</a:t>
            </a:r>
            <a:r>
              <a:rPr lang="bg-BG" dirty="0"/>
              <a:t>, </a:t>
            </a:r>
            <a:r>
              <a:rPr lang="en-US" dirty="0"/>
              <a:t>MSN Messenger, Yahoo Messenger</a:t>
            </a:r>
            <a:r>
              <a:rPr lang="bg-BG" dirty="0"/>
              <a:t> – принципи на действие 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Социални мрежи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00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bg-BG" dirty="0"/>
          </a:p>
          <a:p>
            <a:r>
              <a:rPr lang="bg-BG" dirty="0" smtClean="0"/>
              <a:t>Кое от изброените е протокол за </a:t>
            </a:r>
            <a:r>
              <a:rPr lang="en-US" dirty="0" smtClean="0"/>
              <a:t>e-mail?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RIP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HTTP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SSH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SMTP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FTP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81000" y="3810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Компютърни програми (софтуер)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програми (софтуер</a:t>
            </a:r>
            <a:r>
              <a:rPr lang="bg-BG" dirty="0" smtClean="0"/>
              <a:t>)</a:t>
            </a:r>
          </a:p>
          <a:p>
            <a:pPr lvl="2"/>
            <a:r>
              <a:rPr lang="bg-BG" dirty="0" smtClean="0"/>
              <a:t>Същност</a:t>
            </a:r>
            <a:r>
              <a:rPr lang="bg-BG" dirty="0"/>
              <a:t>, функции, </a:t>
            </a:r>
            <a:r>
              <a:rPr lang="bg-BG" dirty="0" smtClean="0"/>
              <a:t>класифициране</a:t>
            </a:r>
          </a:p>
          <a:p>
            <a:pPr lvl="2"/>
            <a:r>
              <a:rPr lang="bg-BG" dirty="0" smtClean="0"/>
              <a:t>Създаване</a:t>
            </a:r>
          </a:p>
          <a:p>
            <a:pPr lvl="2"/>
            <a:r>
              <a:rPr lang="bg-BG" dirty="0" smtClean="0"/>
              <a:t>Начини </a:t>
            </a:r>
            <a:r>
              <a:rPr lang="bg-BG" dirty="0"/>
              <a:t>на използване (инсталиране, стартиране, деинсталиране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2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 smtClean="0"/>
          </a:p>
          <a:p>
            <a:r>
              <a:rPr lang="bg-BG" dirty="0" smtClean="0"/>
              <a:t>Информация:</a:t>
            </a:r>
            <a:r>
              <a:rPr lang="bg-BG" sz="2400" dirty="0"/>
              <a:t/>
            </a:r>
            <a:br>
              <a:rPr lang="bg-BG" sz="2400" dirty="0"/>
            </a:br>
            <a:r>
              <a:rPr lang="en-US" sz="2400" dirty="0" smtClean="0"/>
              <a:t>Simple </a:t>
            </a:r>
            <a:r>
              <a:rPr lang="en-US" sz="2400" dirty="0"/>
              <a:t>Mail Transfer Protocol (SMTP) </a:t>
            </a:r>
            <a:r>
              <a:rPr lang="bg-BG" sz="2400" dirty="0" smtClean="0"/>
              <a:t>е </a:t>
            </a:r>
            <a:r>
              <a:rPr lang="bg-BG" sz="2400" dirty="0"/>
              <a:t>Интернет стандарт </a:t>
            </a:r>
            <a:r>
              <a:rPr lang="en-US" sz="2400" dirty="0"/>
              <a:t>host-to-host </a:t>
            </a:r>
            <a:r>
              <a:rPr lang="bg-BG" sz="2400" dirty="0"/>
              <a:t>имейл транспортен протокол и традиционно оперира с </a:t>
            </a:r>
            <a:r>
              <a:rPr lang="en-US" sz="2400" dirty="0"/>
              <a:t>TCP </a:t>
            </a:r>
            <a:r>
              <a:rPr lang="bg-BG" sz="2400" dirty="0"/>
              <a:t>порт 25. </a:t>
            </a:r>
            <a:r>
              <a:rPr lang="en-US" sz="2400" dirty="0"/>
              <a:t>SMTP </a:t>
            </a:r>
            <a:r>
              <a:rPr lang="bg-BG" sz="2400" dirty="0"/>
              <a:t>протокола се използва от повечето имейл системи, който изпращат поща. Писмата след това могат да се изтеглят с </a:t>
            </a:r>
            <a:r>
              <a:rPr lang="en-US" sz="2400" dirty="0"/>
              <a:t>POP3 </a:t>
            </a:r>
            <a:r>
              <a:rPr lang="bg-BG" sz="2400" dirty="0"/>
              <a:t>или </a:t>
            </a:r>
            <a:r>
              <a:rPr lang="en-US" sz="2400" dirty="0"/>
              <a:t>IMAP </a:t>
            </a:r>
            <a:r>
              <a:rPr lang="bg-BG" sz="2400" dirty="0"/>
              <a:t>от локален клиент или програма.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SMTP </a:t>
            </a:r>
            <a:r>
              <a:rPr lang="bg-BG" sz="2400" dirty="0"/>
              <a:t>протокола е създаден да бъде еднакво полезен на който и да е компютър и </a:t>
            </a:r>
            <a:r>
              <a:rPr lang="bg-BG" sz="2400" dirty="0" smtClean="0"/>
              <a:t>потребител.</a:t>
            </a:r>
          </a:p>
          <a:p>
            <a:r>
              <a:rPr lang="bg-BG" sz="2400" dirty="0" smtClean="0"/>
              <a:t>Използвани източници</a:t>
            </a:r>
            <a:r>
              <a:rPr lang="en-US" sz="2400" dirty="0" smtClean="0"/>
              <a:t>:</a:t>
            </a:r>
          </a:p>
          <a:p>
            <a:pPr lvl="1"/>
            <a:r>
              <a:rPr lang="en-US" sz="2400" dirty="0">
                <a:hlinkClick r:id="rId2"/>
              </a:rPr>
              <a:t>http://bg.wikipedia.org/wiki/SMTP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81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 (WWW)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Глобална информационна система </a:t>
            </a:r>
            <a:r>
              <a:rPr lang="en-US" dirty="0"/>
              <a:t>World Wide Web</a:t>
            </a:r>
            <a:r>
              <a:rPr lang="bg-BG" dirty="0"/>
              <a:t> (</a:t>
            </a:r>
            <a:r>
              <a:rPr lang="en-US" dirty="0"/>
              <a:t>WWW</a:t>
            </a:r>
            <a:r>
              <a:rPr lang="bg-BG" dirty="0"/>
              <a:t>) – същност и </a:t>
            </a:r>
            <a:r>
              <a:rPr lang="bg-BG" dirty="0" smtClean="0"/>
              <a:t>функциониране</a:t>
            </a:r>
          </a:p>
          <a:p>
            <a:pPr lvl="1"/>
            <a:r>
              <a:rPr lang="bg-BG" dirty="0" smtClean="0"/>
              <a:t>Уеб сървъри и уеб браузъри</a:t>
            </a:r>
            <a:r>
              <a:rPr lang="bg-BG" dirty="0"/>
              <a:t>. Протокол </a:t>
            </a:r>
            <a:r>
              <a:rPr lang="en-US" dirty="0"/>
              <a:t>HTTP</a:t>
            </a:r>
            <a:r>
              <a:rPr lang="bg-BG" dirty="0"/>
              <a:t>, методи </a:t>
            </a:r>
            <a:r>
              <a:rPr lang="en-US" dirty="0"/>
              <a:t>GET </a:t>
            </a:r>
            <a:r>
              <a:rPr lang="bg-BG" dirty="0"/>
              <a:t>и </a:t>
            </a:r>
            <a:r>
              <a:rPr lang="en-US" dirty="0"/>
              <a:t>POST</a:t>
            </a:r>
            <a:r>
              <a:rPr lang="bg-BG" dirty="0"/>
              <a:t>. Хиперлинк технология</a:t>
            </a:r>
            <a:r>
              <a:rPr lang="en-US" dirty="0"/>
              <a:t> (</a:t>
            </a:r>
            <a:r>
              <a:rPr lang="bg-BG" dirty="0"/>
              <a:t>Интернет препратки</a:t>
            </a:r>
            <a:r>
              <a:rPr lang="bg-BG" dirty="0" smtClean="0"/>
              <a:t>)</a:t>
            </a:r>
          </a:p>
          <a:p>
            <a:pPr lvl="1"/>
            <a:r>
              <a:rPr lang="en-US" dirty="0" smtClean="0"/>
              <a:t>Web</a:t>
            </a:r>
            <a:r>
              <a:rPr lang="bg-BG" dirty="0" smtClean="0"/>
              <a:t> </a:t>
            </a:r>
            <a:r>
              <a:rPr lang="bg-BG" dirty="0"/>
              <a:t>страница – същност, предназначение, URL адрес и </a:t>
            </a:r>
            <a:r>
              <a:rPr lang="bg-BG" dirty="0" smtClean="0"/>
              <a:t>елементи</a:t>
            </a:r>
          </a:p>
          <a:p>
            <a:pPr lvl="1"/>
            <a:r>
              <a:rPr lang="bg-BG" dirty="0" smtClean="0"/>
              <a:t>Хостинг </a:t>
            </a:r>
            <a:r>
              <a:rPr lang="bg-BG" dirty="0"/>
              <a:t>на уеб </a:t>
            </a:r>
            <a:r>
              <a:rPr lang="bg-BG" dirty="0" smtClean="0"/>
              <a:t>сайтове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9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bg-BG" dirty="0">
                <a:effectLst/>
              </a:rPr>
              <a:t>Програма, която обхожда хипертекста, следвайки всяка препратка и събираща всеки достигнат документ се нарича</a:t>
            </a:r>
            <a:r>
              <a:rPr lang="bg-BG" dirty="0" smtClean="0">
                <a:effectLst/>
              </a:rPr>
              <a:t>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 smtClean="0"/>
              <a:t>Web detective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/>
              <a:t>Wet </a:t>
            </a:r>
            <a:r>
              <a:rPr lang="en-US" sz="2400" dirty="0" smtClean="0"/>
              <a:t>navigator</a:t>
            </a:r>
            <a:endParaRPr lang="bg-BG" sz="2400" dirty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/>
              <a:t>Web </a:t>
            </a:r>
            <a:r>
              <a:rPr lang="en-US" sz="2400" dirty="0" smtClean="0"/>
              <a:t>scanner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/>
              <a:t>Web crawler / </a:t>
            </a:r>
            <a:r>
              <a:rPr lang="en-US" sz="2400" dirty="0" smtClean="0"/>
              <a:t>spider</a:t>
            </a:r>
            <a:endParaRPr lang="bg-BG" sz="2400" dirty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/>
              <a:t>Internet logger </a:t>
            </a:r>
            <a:r>
              <a:rPr lang="en-US" sz="2400" dirty="0" smtClean="0"/>
              <a:t>bot</a:t>
            </a:r>
            <a:endParaRPr lang="bg-BG" sz="2400" dirty="0"/>
          </a:p>
          <a:p>
            <a:pPr marL="357188" lvl="1" indent="0">
              <a:buNone/>
            </a:pPr>
            <a:endParaRPr lang="bg-BG" dirty="0">
              <a:effectLst/>
            </a:endParaRPr>
          </a:p>
          <a:p>
            <a:pPr marL="357188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81000" y="4191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92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 smtClean="0"/>
          </a:p>
          <a:p>
            <a:r>
              <a:rPr lang="bg-BG" dirty="0" smtClean="0"/>
              <a:t>Информация:</a:t>
            </a:r>
            <a:r>
              <a:rPr lang="en-US" sz="2400" dirty="0">
                <a:effectLst/>
              </a:rPr>
              <a:t/>
            </a:r>
            <a:br>
              <a:rPr lang="en-US" sz="2400" dirty="0">
                <a:effectLst/>
              </a:rPr>
            </a:br>
            <a:r>
              <a:rPr lang="en-US" sz="2400" dirty="0" smtClean="0">
                <a:effectLst/>
              </a:rPr>
              <a:t>Web </a:t>
            </a:r>
            <a:r>
              <a:rPr lang="en-US" sz="2400" dirty="0">
                <a:effectLst/>
              </a:rPr>
              <a:t>crawler </a:t>
            </a:r>
            <a:r>
              <a:rPr lang="bg-BG" sz="2400" dirty="0">
                <a:effectLst/>
              </a:rPr>
              <a:t>е интернет бот, който систематично браузва уеб страници, с цел тяхното индексиране. Те могат да копират всяка обходена страница, за по-нататъшно преработване от търсачка, която индексира изтеглените страници, така че потребителите да имат по-бърз достъп до тях. </a:t>
            </a:r>
            <a:r>
              <a:rPr lang="en-US" sz="2400" dirty="0">
                <a:effectLst/>
              </a:rPr>
              <a:t>Web crawler</a:t>
            </a:r>
            <a:r>
              <a:rPr lang="bg-BG" sz="2400" dirty="0">
                <a:effectLst/>
              </a:rPr>
              <a:t>-ите могат да валидират препратки и </a:t>
            </a:r>
            <a:r>
              <a:rPr lang="en-GB" sz="2400" dirty="0">
                <a:effectLst/>
              </a:rPr>
              <a:t>HTML </a:t>
            </a:r>
            <a:r>
              <a:rPr lang="bg-BG" sz="2400" dirty="0">
                <a:effectLst/>
              </a:rPr>
              <a:t>код.</a:t>
            </a:r>
          </a:p>
          <a:p>
            <a:r>
              <a:rPr lang="bg-BG" sz="2400" dirty="0" smtClean="0">
                <a:effectLst/>
              </a:rPr>
              <a:t>Използвани източници</a:t>
            </a:r>
            <a:r>
              <a:rPr lang="en-US" sz="2400" dirty="0" smtClean="0">
                <a:effectLst/>
              </a:rPr>
              <a:t>:</a:t>
            </a:r>
            <a:endParaRPr lang="bg-BG" sz="2400" dirty="0">
              <a:effectLst/>
            </a:endParaRPr>
          </a:p>
          <a:p>
            <a:pPr lvl="1"/>
            <a:r>
              <a:rPr lang="en-US" sz="2400" u="sng" dirty="0">
                <a:effectLst/>
                <a:hlinkClick r:id="rId2"/>
              </a:rPr>
              <a:t>http://en.wikipedia.org/wiki/Web_crawler</a:t>
            </a:r>
            <a:endParaRPr lang="bg-BG" sz="2400" dirty="0">
              <a:effectLst/>
            </a:endParaRPr>
          </a:p>
          <a:p>
            <a:pPr lvl="1"/>
            <a:r>
              <a:rPr lang="en-US" sz="2400" u="sng" dirty="0">
                <a:effectLst/>
                <a:hlinkClick r:id="rId3"/>
              </a:rPr>
              <a:t>http://www.wisegeek.org/what-is-a-web-crawler.htm</a:t>
            </a:r>
            <a:endParaRPr lang="bg-BG" sz="2400" dirty="0">
              <a:effectLst/>
            </a:endParaRPr>
          </a:p>
          <a:p>
            <a:pPr lvl="1"/>
            <a:endParaRPr lang="bg-B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55654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Проектиране, дизайн, разработване и тестване на уеб </a:t>
            </a:r>
            <a:r>
              <a:rPr lang="bg-BG" dirty="0" smtClean="0"/>
              <a:t>сайтове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HTML тагове: вмъкване на форматиран текст, изображения, връзки (препратки), </a:t>
            </a:r>
            <a:r>
              <a:rPr lang="bg-BG" dirty="0" smtClean="0"/>
              <a:t>таблици</a:t>
            </a:r>
          </a:p>
          <a:p>
            <a:pPr lvl="1"/>
            <a:r>
              <a:rPr lang="bg-BG" dirty="0" smtClean="0"/>
              <a:t>Език </a:t>
            </a:r>
            <a:r>
              <a:rPr lang="bg-BG" dirty="0"/>
              <a:t>за стилизиране на уеб сайтове </a:t>
            </a:r>
            <a:r>
              <a:rPr lang="en-US" dirty="0" smtClean="0"/>
              <a:t>CSS</a:t>
            </a:r>
            <a:endParaRPr lang="bg-BG" dirty="0" smtClean="0"/>
          </a:p>
          <a:p>
            <a:pPr lvl="1"/>
            <a:r>
              <a:rPr lang="bg-BG" dirty="0"/>
              <a:t>Подравняване на съдържанието в уеб </a:t>
            </a:r>
            <a:r>
              <a:rPr lang="bg-BG" dirty="0" smtClean="0"/>
              <a:t>страница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</a:t>
            </a:r>
            <a:r>
              <a:rPr lang="en-US" dirty="0" smtClean="0"/>
              <a:t>CSS</a:t>
            </a:r>
            <a:r>
              <a:rPr lang="bg-BG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Характеристики на страница (фон, цвят, изображения, подравняване, заглавия на страници, кодировка на страници, </a:t>
            </a:r>
            <a:r>
              <a:rPr lang="en-US" dirty="0"/>
              <a:t>meta</a:t>
            </a:r>
            <a:r>
              <a:rPr lang="bg-BG" dirty="0"/>
              <a:t> тагове), параграфи, шрифтове, цветове, вмъкване на </a:t>
            </a:r>
            <a:r>
              <a:rPr lang="bg-BG" dirty="0" smtClean="0"/>
              <a:t>изображения</a:t>
            </a:r>
          </a:p>
          <a:p>
            <a:pPr lvl="1"/>
            <a:r>
              <a:rPr lang="bg-BG" dirty="0" smtClean="0"/>
              <a:t>Превръщане </a:t>
            </a:r>
            <a:r>
              <a:rPr lang="bg-BG" dirty="0"/>
              <a:t>на уеб дизайн (картинка) към уеб сайт. Системи за управление на </a:t>
            </a:r>
            <a:r>
              <a:rPr lang="bg-BG" dirty="0" smtClean="0"/>
              <a:t>съдържание</a:t>
            </a:r>
          </a:p>
          <a:p>
            <a:pPr lvl="1"/>
            <a:r>
              <a:rPr lang="bg-BG" dirty="0" smtClean="0"/>
              <a:t>Рамки </a:t>
            </a:r>
            <a:r>
              <a:rPr lang="bg-BG" dirty="0"/>
              <a:t>(</a:t>
            </a:r>
            <a:r>
              <a:rPr lang="en-US" dirty="0"/>
              <a:t>frames</a:t>
            </a:r>
            <a:r>
              <a:rPr lang="bg-BG" dirty="0"/>
              <a:t>). Навигация: прехвърляне на управлението в рамки (</a:t>
            </a:r>
            <a:r>
              <a:rPr lang="en-US" dirty="0"/>
              <a:t>frames</a:t>
            </a:r>
            <a:r>
              <a:rPr lang="bg-BG" dirty="0" smtClean="0"/>
              <a:t>)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52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>
                <a:effectLst/>
              </a:rPr>
              <a:t>Кое от изброените е</a:t>
            </a:r>
            <a:r>
              <a:rPr lang="bg-BG" dirty="0" smtClean="0">
                <a:effectLst/>
              </a:rPr>
              <a:t> </a:t>
            </a:r>
            <a:r>
              <a:rPr lang="bg-BG" dirty="0">
                <a:effectLst/>
              </a:rPr>
              <a:t>грешно</a:t>
            </a:r>
            <a:r>
              <a:rPr lang="bg-BG" dirty="0" smtClean="0">
                <a:effectLst/>
              </a:rPr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200" dirty="0"/>
              <a:t>Уеб банерът е вид реклама в интернет пространството, предоставена от рекламен </a:t>
            </a:r>
            <a:r>
              <a:rPr lang="bg-BG" sz="2200" dirty="0" smtClean="0"/>
              <a:t>сърв</a:t>
            </a:r>
            <a:r>
              <a:rPr lang="bg-BG" sz="2200" dirty="0"/>
              <a:t>ъ</a:t>
            </a:r>
            <a:r>
              <a:rPr lang="bg-BG" sz="2200" dirty="0" smtClean="0"/>
              <a:t>р</a:t>
            </a:r>
            <a:endParaRPr lang="bg-BG" sz="2200" dirty="0"/>
          </a:p>
          <a:p>
            <a:pPr marL="871538" lvl="1" indent="-514350">
              <a:buFont typeface="+mj-lt"/>
              <a:buAutoNum type="alphaLcParenR"/>
            </a:pPr>
            <a:r>
              <a:rPr lang="bg-BG" sz="2200" dirty="0"/>
              <a:t>Уеб банерът позволява вграждането на реклама в дадена уеб </a:t>
            </a:r>
            <a:r>
              <a:rPr lang="bg-BG" sz="2200" dirty="0" smtClean="0"/>
              <a:t>страница</a:t>
            </a:r>
            <a:endParaRPr lang="bg-BG" sz="2200" dirty="0"/>
          </a:p>
          <a:p>
            <a:pPr marL="871538" lvl="1" indent="-514350">
              <a:buFont typeface="+mj-lt"/>
              <a:buAutoNum type="alphaLcParenR"/>
            </a:pPr>
            <a:r>
              <a:rPr lang="bg-BG" sz="2200" dirty="0"/>
              <a:t>Уеб банерът се използва, за  да свърже сайта, на който е разположен, с този на рекламодателя. По този начин се цели увеличаване на трафика към сайта на </a:t>
            </a:r>
            <a:r>
              <a:rPr lang="bg-BG" sz="2200" dirty="0" smtClean="0"/>
              <a:t>рекламодателя</a:t>
            </a:r>
            <a:endParaRPr lang="bg-BG" sz="2200" dirty="0"/>
          </a:p>
          <a:p>
            <a:pPr marL="871538" lvl="1" indent="-514350">
              <a:buFont typeface="+mj-lt"/>
              <a:buAutoNum type="alphaLcParenR"/>
            </a:pPr>
            <a:r>
              <a:rPr lang="bg-BG" sz="2200" dirty="0" smtClean="0"/>
              <a:t>Използването </a:t>
            </a:r>
            <a:r>
              <a:rPr lang="bg-BG" sz="2200" dirty="0"/>
              <a:t>на </a:t>
            </a:r>
            <a:r>
              <a:rPr lang="en-US" sz="2200" dirty="0"/>
              <a:t>proxy</a:t>
            </a:r>
            <a:r>
              <a:rPr lang="bg-BG" sz="2200" dirty="0"/>
              <a:t> сървър блокира банерите и така позволява на потребителя да ги </a:t>
            </a:r>
            <a:r>
              <a:rPr lang="bg-BG" sz="2200" dirty="0" smtClean="0"/>
              <a:t>избягва</a:t>
            </a:r>
            <a:endParaRPr lang="en-US" sz="22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200" dirty="0"/>
              <a:t>Точно както традиционните банерите, тези, разработени на </a:t>
            </a:r>
            <a:r>
              <a:rPr lang="en-US" sz="2200" dirty="0"/>
              <a:t>Flash</a:t>
            </a:r>
            <a:r>
              <a:rPr lang="bg-BG" sz="2200" dirty="0"/>
              <a:t> и </a:t>
            </a:r>
            <a:r>
              <a:rPr lang="en-US" sz="2200" dirty="0"/>
              <a:t>Java</a:t>
            </a:r>
            <a:r>
              <a:rPr lang="bg-BG" sz="2200" dirty="0"/>
              <a:t>, използват растерна </a:t>
            </a:r>
            <a:r>
              <a:rPr lang="bg-BG" sz="2200" dirty="0" smtClean="0"/>
              <a:t>графика</a:t>
            </a:r>
            <a:endParaRPr lang="en-US" sz="2200" dirty="0" smtClean="0"/>
          </a:p>
          <a:p>
            <a:pPr marL="357188" lvl="1" indent="0">
              <a:buNone/>
            </a:pPr>
            <a:endParaRPr lang="bg-BG" sz="1800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endParaRPr lang="bg-BG" sz="1800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81000" y="5334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 smtClean="0"/>
          </a:p>
          <a:p>
            <a:r>
              <a:rPr lang="bg-BG" dirty="0" smtClean="0"/>
              <a:t>Информация:</a:t>
            </a:r>
            <a:r>
              <a:rPr lang="bg-BG" dirty="0"/>
              <a:t/>
            </a:r>
            <a:br>
              <a:rPr lang="bg-BG" dirty="0"/>
            </a:br>
            <a:r>
              <a:rPr lang="bg-BG" sz="2400" dirty="0" smtClean="0">
                <a:effectLst/>
              </a:rPr>
              <a:t>В </a:t>
            </a:r>
            <a:r>
              <a:rPr lang="bg-BG" sz="2400" dirty="0">
                <a:effectLst/>
              </a:rPr>
              <a:t>действителност банерите, разработени на </a:t>
            </a:r>
            <a:r>
              <a:rPr lang="en-US" sz="2400" dirty="0">
                <a:effectLst/>
              </a:rPr>
              <a:t>Flash</a:t>
            </a:r>
            <a:r>
              <a:rPr lang="bg-BG" sz="2400" dirty="0">
                <a:effectLst/>
              </a:rPr>
              <a:t> и </a:t>
            </a:r>
            <a:r>
              <a:rPr lang="en-US" sz="2400" dirty="0">
                <a:effectLst/>
              </a:rPr>
              <a:t>Java</a:t>
            </a:r>
            <a:r>
              <a:rPr lang="bg-BG" sz="2400" dirty="0">
                <a:effectLst/>
              </a:rPr>
              <a:t>, използват векторна графика, което позволява на разработчика да постигне анимационни ефекти дори и при банери с малък размер</a:t>
            </a:r>
            <a:r>
              <a:rPr lang="bg-BG" sz="2400" dirty="0" smtClean="0">
                <a:effectLst/>
              </a:rPr>
              <a:t>.</a:t>
            </a:r>
            <a:endParaRPr lang="bg-BG" sz="2400" dirty="0">
              <a:effectLst/>
            </a:endParaRPr>
          </a:p>
          <a:p>
            <a:r>
              <a:rPr lang="bg-BG" sz="2400" dirty="0" smtClean="0">
                <a:effectLst/>
              </a:rPr>
              <a:t>Използвани източници: </a:t>
            </a:r>
            <a:endParaRPr lang="bg-BG" sz="2400" dirty="0">
              <a:effectLst/>
            </a:endParaRPr>
          </a:p>
          <a:p>
            <a:pPr lvl="1"/>
            <a:r>
              <a:rPr lang="bg-BG" sz="2200" u="sng" dirty="0">
                <a:effectLst/>
                <a:hlinkClick r:id="rId2"/>
              </a:rPr>
              <a:t>http://bg.wikipedia.org/wiki/%D0%A3%D0%B5%D0%B1_%D0%B1%D0%B0%D0%BD%D0%B5%D1%80</a:t>
            </a:r>
            <a:endParaRPr lang="bg-BG" sz="2200" dirty="0">
              <a:effectLst/>
            </a:endParaRPr>
          </a:p>
          <a:p>
            <a:pPr lvl="1"/>
            <a:r>
              <a:rPr lang="bg-BG" sz="2200" u="sng" dirty="0">
                <a:effectLst/>
                <a:hlinkClick r:id="rId3"/>
              </a:rPr>
              <a:t>http://en.wikipedia.org/wiki/Web_banner</a:t>
            </a:r>
            <a:endParaRPr lang="bg-BG" sz="2200" dirty="0">
              <a:effectLst/>
            </a:endParaRPr>
          </a:p>
          <a:p>
            <a:pPr marL="0" indent="0">
              <a:buNone/>
            </a:pPr>
            <a:endParaRPr lang="bg-BG" sz="2400" dirty="0">
              <a:effectLst/>
            </a:endParaRPr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5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endParaRPr lang="bg-BG" dirty="0" smtClean="0">
              <a:effectLst/>
            </a:endParaRPr>
          </a:p>
          <a:p>
            <a:r>
              <a:rPr lang="bg-BG" dirty="0" smtClean="0">
                <a:effectLst/>
              </a:rPr>
              <a:t>Кое </a:t>
            </a:r>
            <a:r>
              <a:rPr lang="bg-BG" dirty="0">
                <a:effectLst/>
              </a:rPr>
              <a:t>от следните НЕ е класифицирано като софтуер за достъп до съдържание</a:t>
            </a:r>
            <a:r>
              <a:rPr lang="en-US" dirty="0" smtClean="0">
                <a:effectLst/>
              </a:rPr>
              <a:t>?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/>
              <a:t>Мултимедиен плейър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Текстообработващ </a:t>
            </a:r>
            <a:r>
              <a:rPr lang="bg-BG" sz="2400" dirty="0"/>
              <a:t>редактор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/>
              <a:t>Уеб браузър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/>
              <a:t>Хибриден редактор и плейър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/>
              <a:t>Всички са класифицирани като софтуер за достъп до съдържание</a:t>
            </a:r>
          </a:p>
          <a:p>
            <a:pPr marL="871538" lvl="1" indent="-514350">
              <a:buFont typeface="+mj-lt"/>
              <a:buAutoNum type="alphaLcParenR"/>
            </a:pP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279830"/>
            <a:ext cx="533400" cy="45397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0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707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Скриптови езици за програмиране в </a:t>
            </a:r>
            <a:r>
              <a:rPr lang="bg-BG" sz="2800" dirty="0" smtClean="0"/>
              <a:t>Интернет: </a:t>
            </a:r>
            <a:r>
              <a:rPr lang="en-US" sz="2800" dirty="0"/>
              <a:t>JavaScript</a:t>
            </a:r>
            <a:r>
              <a:rPr lang="bg-BG" sz="2800" dirty="0"/>
              <a:t>, </a:t>
            </a:r>
            <a:r>
              <a:rPr lang="en-US" sz="2800" dirty="0"/>
              <a:t>Perl</a:t>
            </a:r>
            <a:r>
              <a:rPr lang="bg-BG" sz="2800" dirty="0"/>
              <a:t>, </a:t>
            </a:r>
            <a:r>
              <a:rPr lang="en-US" sz="2800" dirty="0"/>
              <a:t>VBScript</a:t>
            </a:r>
            <a:r>
              <a:rPr lang="bg-BG" sz="2800" dirty="0"/>
              <a:t>. Общи сведения за </a:t>
            </a:r>
            <a:r>
              <a:rPr lang="en-US" sz="2800" dirty="0"/>
              <a:t>JavaScript</a:t>
            </a:r>
            <a:r>
              <a:rPr lang="bg-BG" sz="2800" dirty="0"/>
              <a:t>. Типове данни. Променливи. Оператор за присвояване. Операции и изрази. Условен оператор. Оператори за цикъл. Функции в </a:t>
            </a:r>
            <a:r>
              <a:rPr lang="en-US" sz="2800" dirty="0"/>
              <a:t>JavaScript</a:t>
            </a:r>
            <a:r>
              <a:rPr lang="bg-BG" sz="2800" dirty="0"/>
              <a:t>. Обекти в </a:t>
            </a:r>
            <a:r>
              <a:rPr lang="en-US" sz="2800" dirty="0"/>
              <a:t>JavaScript</a:t>
            </a:r>
            <a:r>
              <a:rPr lang="bg-BG" sz="2800" dirty="0"/>
              <a:t>. Масиви. Класове </a:t>
            </a:r>
            <a:r>
              <a:rPr lang="en-US" sz="2800" dirty="0"/>
              <a:t>Date, Math</a:t>
            </a:r>
            <a:r>
              <a:rPr lang="bg-BG" sz="2800" dirty="0"/>
              <a:t>. Обекти</a:t>
            </a:r>
            <a:r>
              <a:rPr lang="en-US" sz="2800" dirty="0"/>
              <a:t> document, window, navigator.</a:t>
            </a:r>
            <a:r>
              <a:rPr lang="bg-BG" sz="2800" dirty="0"/>
              <a:t> Събития в </a:t>
            </a:r>
            <a:r>
              <a:rPr lang="en-US" sz="2800" dirty="0"/>
              <a:t>JavaScript</a:t>
            </a:r>
            <a:r>
              <a:rPr lang="bg-BG" sz="2800" dirty="0"/>
              <a:t>. Обектен модел </a:t>
            </a:r>
            <a:r>
              <a:rPr lang="en-US" sz="2800" dirty="0"/>
              <a:t>DOM</a:t>
            </a:r>
            <a:r>
              <a:rPr lang="bg-BG" sz="2800" dirty="0"/>
              <a:t> и манипулация с </a:t>
            </a:r>
            <a:r>
              <a:rPr lang="en-US" sz="2800" dirty="0"/>
              <a:t>JavaScript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0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>
                <a:effectLst/>
              </a:rPr>
              <a:t>Кое от изброените Е грешно за </a:t>
            </a:r>
            <a:r>
              <a:rPr lang="en-US" dirty="0">
                <a:effectLst/>
              </a:rPr>
              <a:t>JavaScript</a:t>
            </a:r>
            <a:r>
              <a:rPr lang="bg-BG" dirty="0">
                <a:effectLst/>
              </a:rPr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/>
              <a:t>Синтаксисът на </a:t>
            </a:r>
            <a:r>
              <a:rPr lang="en-US" sz="2400" dirty="0"/>
              <a:t>JavaScript </a:t>
            </a:r>
            <a:r>
              <a:rPr lang="bg-BG" sz="2400" dirty="0"/>
              <a:t>е сходен до този на </a:t>
            </a:r>
            <a:r>
              <a:rPr lang="en-US" sz="2400" dirty="0"/>
              <a:t>C</a:t>
            </a:r>
            <a:r>
              <a:rPr lang="bg-BG" sz="2400" dirty="0" smtClean="0"/>
              <a:t>#</a:t>
            </a:r>
            <a:endParaRPr lang="bg-BG" sz="2400" dirty="0"/>
          </a:p>
          <a:p>
            <a:pPr marL="871538" lvl="1" indent="-514350">
              <a:buFont typeface="+mj-lt"/>
              <a:buAutoNum type="alphaLcParenR"/>
            </a:pPr>
            <a:r>
              <a:rPr lang="en-US" sz="2400" dirty="0"/>
              <a:t>JavaScript </a:t>
            </a:r>
            <a:r>
              <a:rPr lang="bg-BG" sz="2400" dirty="0"/>
              <a:t>използва динамично типизиране и функции от по-висок </a:t>
            </a:r>
            <a:r>
              <a:rPr lang="bg-BG" sz="2400" dirty="0" smtClean="0"/>
              <a:t>ред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/>
              <a:t>Променливите в </a:t>
            </a:r>
            <a:r>
              <a:rPr lang="en-US" sz="2400" dirty="0"/>
              <a:t>JavaScript </a:t>
            </a:r>
            <a:r>
              <a:rPr lang="bg-BG" sz="2400" dirty="0"/>
              <a:t>се декларират чрез ключова дума „</a:t>
            </a:r>
            <a:r>
              <a:rPr lang="en-US" sz="2400" dirty="0"/>
              <a:t>var</a:t>
            </a:r>
            <a:r>
              <a:rPr lang="bg-BG" sz="2400" dirty="0" smtClean="0"/>
              <a:t>”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Разработен </a:t>
            </a:r>
            <a:r>
              <a:rPr lang="bg-BG" sz="2400" dirty="0"/>
              <a:t>е от </a:t>
            </a:r>
            <a:r>
              <a:rPr lang="en-US" sz="2400" dirty="0"/>
              <a:t>Microsoft Corporation</a:t>
            </a:r>
            <a:r>
              <a:rPr lang="bg-BG" sz="2400" dirty="0"/>
              <a:t>, докато се състезават с </a:t>
            </a:r>
            <a:r>
              <a:rPr lang="en-US" sz="2400" dirty="0"/>
              <a:t>Netscape </a:t>
            </a:r>
            <a:r>
              <a:rPr lang="bg-BG" sz="2400" dirty="0"/>
              <a:t>за по-голямо влияние в </a:t>
            </a:r>
            <a:r>
              <a:rPr lang="bg-BG" sz="2400" dirty="0" smtClean="0"/>
              <a:t>интернет 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/>
              <a:t>Първото официално име на езика е </a:t>
            </a:r>
            <a:r>
              <a:rPr lang="en-US" sz="2400" dirty="0" smtClean="0"/>
              <a:t>LiveScript</a:t>
            </a:r>
            <a:endParaRPr lang="bg-BG" sz="2400" dirty="0"/>
          </a:p>
          <a:p>
            <a:pPr marL="357188" lvl="1" indent="0">
              <a:buNone/>
            </a:pPr>
            <a:endParaRPr lang="bg-BG" sz="18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81000" y="3962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91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bg-BG" dirty="0" smtClean="0"/>
              <a:t>Информация:</a:t>
            </a:r>
            <a:r>
              <a:rPr lang="bg-BG" sz="2400" dirty="0"/>
              <a:t/>
            </a:r>
            <a:br>
              <a:rPr lang="bg-BG" sz="2400" dirty="0"/>
            </a:br>
            <a:r>
              <a:rPr lang="bg-BG" sz="2400" dirty="0" smtClean="0">
                <a:effectLst/>
              </a:rPr>
              <a:t>Пояснения</a:t>
            </a:r>
            <a:r>
              <a:rPr lang="bg-BG" sz="2400" dirty="0">
                <a:effectLst/>
              </a:rPr>
              <a:t>: В действителност, </a:t>
            </a:r>
            <a:r>
              <a:rPr lang="en-US" sz="2400" dirty="0">
                <a:effectLst/>
              </a:rPr>
              <a:t>Netscape</a:t>
            </a:r>
            <a:r>
              <a:rPr lang="bg-BG" sz="2400" dirty="0">
                <a:effectLst/>
              </a:rPr>
              <a:t> разработват </a:t>
            </a:r>
            <a:r>
              <a:rPr lang="en-US" sz="2400" dirty="0">
                <a:effectLst/>
              </a:rPr>
              <a:t>JavaScript</a:t>
            </a:r>
            <a:r>
              <a:rPr lang="bg-BG" sz="2400" dirty="0">
                <a:effectLst/>
              </a:rPr>
              <a:t> като лек, интерпретируем език, който да допълни </a:t>
            </a:r>
            <a:r>
              <a:rPr lang="en-US" sz="2400" dirty="0">
                <a:effectLst/>
              </a:rPr>
              <a:t>Java</a:t>
            </a:r>
            <a:r>
              <a:rPr lang="bg-BG" sz="2400" dirty="0">
                <a:effectLst/>
              </a:rPr>
              <a:t> като привлече потребители от средите на непрофесионалните програмисти.</a:t>
            </a:r>
          </a:p>
          <a:p>
            <a:r>
              <a:rPr lang="bg-BG" sz="2400" dirty="0">
                <a:effectLst/>
              </a:rPr>
              <a:t>Използвани </a:t>
            </a:r>
            <a:r>
              <a:rPr lang="bg-BG" sz="2400" dirty="0" smtClean="0">
                <a:effectLst/>
              </a:rPr>
              <a:t>източници: </a:t>
            </a:r>
            <a:endParaRPr lang="bg-BG" sz="2400" dirty="0">
              <a:effectLst/>
            </a:endParaRPr>
          </a:p>
          <a:p>
            <a:pPr lvl="1"/>
            <a:r>
              <a:rPr lang="en-US" sz="2400" u="sng" dirty="0">
                <a:effectLst/>
                <a:hlinkClick r:id="rId2"/>
              </a:rPr>
              <a:t>http</a:t>
            </a:r>
            <a:r>
              <a:rPr lang="bg-BG" sz="2400" u="sng" dirty="0">
                <a:effectLst/>
                <a:hlinkClick r:id="rId2"/>
              </a:rPr>
              <a:t>://</a:t>
            </a:r>
            <a:r>
              <a:rPr lang="en-US" sz="2400" u="sng" dirty="0">
                <a:effectLst/>
                <a:hlinkClick r:id="rId2"/>
              </a:rPr>
              <a:t>en</a:t>
            </a:r>
            <a:r>
              <a:rPr lang="bg-BG" sz="2400" u="sng" dirty="0">
                <a:effectLst/>
                <a:hlinkClick r:id="rId2"/>
              </a:rPr>
              <a:t>.</a:t>
            </a:r>
            <a:r>
              <a:rPr lang="en-US" sz="2400" u="sng" dirty="0" err="1">
                <a:effectLst/>
                <a:hlinkClick r:id="rId2"/>
              </a:rPr>
              <a:t>wikipedia</a:t>
            </a:r>
            <a:r>
              <a:rPr lang="bg-BG" sz="2400" u="sng" dirty="0">
                <a:effectLst/>
                <a:hlinkClick r:id="rId2"/>
              </a:rPr>
              <a:t>.</a:t>
            </a:r>
            <a:r>
              <a:rPr lang="en-US" sz="2400" u="sng" dirty="0">
                <a:effectLst/>
                <a:hlinkClick r:id="rId2"/>
              </a:rPr>
              <a:t>org</a:t>
            </a:r>
            <a:r>
              <a:rPr lang="bg-BG" sz="2400" u="sng" dirty="0">
                <a:effectLst/>
                <a:hlinkClick r:id="rId2"/>
              </a:rPr>
              <a:t>/</a:t>
            </a:r>
            <a:r>
              <a:rPr lang="en-US" sz="2400" u="sng" dirty="0">
                <a:effectLst/>
                <a:hlinkClick r:id="rId2"/>
              </a:rPr>
              <a:t>wiki</a:t>
            </a:r>
            <a:r>
              <a:rPr lang="bg-BG" sz="2400" u="sng" dirty="0">
                <a:effectLst/>
                <a:hlinkClick r:id="rId2"/>
              </a:rPr>
              <a:t>/</a:t>
            </a:r>
            <a:r>
              <a:rPr lang="en-US" sz="2400" u="sng" dirty="0">
                <a:effectLst/>
                <a:hlinkClick r:id="rId2"/>
              </a:rPr>
              <a:t>JavaScript</a:t>
            </a:r>
            <a:endParaRPr lang="bg-BG" sz="2400" dirty="0">
              <a:effectLst/>
            </a:endParaRPr>
          </a:p>
          <a:p>
            <a:pPr lvl="1"/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9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r>
              <a:rPr lang="bg-BG" sz="3600" dirty="0" smtClean="0"/>
              <a:t>Академия на Телерик за ученици</a:t>
            </a:r>
            <a:endParaRPr lang="bg-BG" sz="36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3716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200" dirty="0" smtClean="0"/>
              <a:t>Въпроси</a:t>
            </a:r>
            <a:r>
              <a:rPr lang="en-US" sz="7200" dirty="0" smtClean="0"/>
              <a:t>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527114" y="4715840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3464797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756950" flipH="1">
            <a:off x="4765843" y="141727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904475" y="836467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985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4028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2921606" y="23564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6400800"/>
            <a:ext cx="352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hlinkClick r:id="rId2"/>
              </a:rPr>
              <a:t>http://schoolacademy.telerik.com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69559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bg-BG" sz="2800" dirty="0"/>
              <a:t>Информация</a:t>
            </a:r>
            <a:r>
              <a:rPr lang="bg-BG" sz="2800" dirty="0" smtClean="0"/>
              <a:t>:</a:t>
            </a:r>
            <a:r>
              <a:rPr lang="bg-BG" sz="2400" dirty="0" smtClean="0"/>
              <a:t/>
            </a:r>
            <a:br>
              <a:rPr lang="bg-BG" sz="2400" dirty="0" smtClean="0"/>
            </a:br>
            <a:r>
              <a:rPr lang="bg-BG" sz="2400" dirty="0"/>
              <a:t>Софтуерът за достъп до съдържание е електронен медиен софтуер, който включва: мултимедиен плейър</a:t>
            </a:r>
            <a:r>
              <a:rPr lang="en-US" sz="2400" dirty="0"/>
              <a:t>, </a:t>
            </a:r>
            <a:r>
              <a:rPr lang="bg-BG" sz="2400" dirty="0"/>
              <a:t>уеб браузър</a:t>
            </a:r>
            <a:r>
              <a:rPr lang="en-US" sz="2400" dirty="0"/>
              <a:t>, </a:t>
            </a:r>
            <a:r>
              <a:rPr lang="bg-BG" sz="2400" dirty="0"/>
              <a:t>хибриден редактор и плейър</a:t>
            </a:r>
            <a:r>
              <a:rPr lang="en-US" sz="2400" dirty="0"/>
              <a:t> (</a:t>
            </a:r>
            <a:r>
              <a:rPr lang="bg-BG" sz="2400" dirty="0"/>
              <a:t>програма за презентации</a:t>
            </a:r>
            <a:r>
              <a:rPr lang="en-US" sz="2400" dirty="0"/>
              <a:t>). </a:t>
            </a:r>
            <a:r>
              <a:rPr lang="bg-BG" sz="2400" dirty="0"/>
              <a:t>От друга страна текстообработващият редактор се класифицира като софтуер на информационния работник</a:t>
            </a:r>
            <a:r>
              <a:rPr lang="en-US" sz="2400" dirty="0"/>
              <a:t>.</a:t>
            </a:r>
            <a:endParaRPr lang="bg-BG" sz="2400" dirty="0"/>
          </a:p>
          <a:p>
            <a:r>
              <a:rPr lang="bg-BG" sz="2400" dirty="0" smtClean="0">
                <a:effectLst/>
              </a:rPr>
              <a:t>Използвани източници</a:t>
            </a:r>
            <a:r>
              <a:rPr lang="en-US" sz="2400" dirty="0" smtClean="0">
                <a:effectLst/>
              </a:rPr>
              <a:t>:</a:t>
            </a:r>
            <a:endParaRPr lang="bg-BG" sz="2400" dirty="0" smtClean="0">
              <a:effectLst/>
            </a:endParaRPr>
          </a:p>
          <a:p>
            <a:pPr lvl="1"/>
            <a:r>
              <a:rPr lang="en-US" sz="2200" u="sng" dirty="0" smtClean="0">
                <a:effectLst/>
                <a:hlinkClick r:id="rId2"/>
              </a:rPr>
              <a:t>http</a:t>
            </a:r>
            <a:r>
              <a:rPr lang="en-US" sz="2200" u="sng" dirty="0">
                <a:effectLst/>
                <a:hlinkClick r:id="rId2"/>
              </a:rPr>
              <a:t>://en.wikipedia.org/wiki/Application_software#Application_software_classification</a:t>
            </a:r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85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Props1.xml><?xml version="1.0" encoding="utf-8"?>
<ds:datastoreItem xmlns:ds="http://schemas.openxmlformats.org/officeDocument/2006/customXml" ds:itemID="{850C8780-643F-4313-829F-39090EB34E93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5600</TotalTime>
  <Words>2653</Words>
  <Application>Microsoft Office PowerPoint</Application>
  <PresentationFormat>On-screen Show (4:3)</PresentationFormat>
  <Paragraphs>504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Arial</vt:lpstr>
      <vt:lpstr>Calibri</vt:lpstr>
      <vt:lpstr>Cambria</vt:lpstr>
      <vt:lpstr>Consolas</vt:lpstr>
      <vt:lpstr>Corbel</vt:lpstr>
      <vt:lpstr>Segoe UI</vt:lpstr>
      <vt:lpstr>Wingdings 2</vt:lpstr>
      <vt:lpstr>Telerik Academy</vt:lpstr>
      <vt:lpstr>Тренировъчен тест по информационни технологии</vt:lpstr>
      <vt:lpstr>Компютърни системи</vt:lpstr>
      <vt:lpstr>Компютърни системи (хардуер)</vt:lpstr>
      <vt:lpstr>Въпрос</vt:lpstr>
      <vt:lpstr>Отговор</vt:lpstr>
      <vt:lpstr>Софтуерни системи</vt:lpstr>
      <vt:lpstr>Компютърни програми (софтуер)</vt:lpstr>
      <vt:lpstr>Въпрос</vt:lpstr>
      <vt:lpstr>Отговор</vt:lpstr>
      <vt:lpstr>Работа с компютърни системи и програми</vt:lpstr>
      <vt:lpstr>Работа с компютърни програми</vt:lpstr>
      <vt:lpstr>Въпрос</vt:lpstr>
      <vt:lpstr>Отговор</vt:lpstr>
      <vt:lpstr>Пренос на данни и бройни системи</vt:lpstr>
      <vt:lpstr>Пренос на данни. Бройни системи</vt:lpstr>
      <vt:lpstr>Въпрос</vt:lpstr>
      <vt:lpstr>Отговор</vt:lpstr>
      <vt:lpstr>Операционни системи</vt:lpstr>
      <vt:lpstr>Операционни системи</vt:lpstr>
      <vt:lpstr>Въпрос</vt:lpstr>
      <vt:lpstr>Отговор</vt:lpstr>
      <vt:lpstr>Софтуерно инженерство</vt:lpstr>
      <vt:lpstr>Софтуерно инженерство</vt:lpstr>
      <vt:lpstr>Въпрос</vt:lpstr>
      <vt:lpstr>Отговор</vt:lpstr>
      <vt:lpstr>Компресиране на данни</vt:lpstr>
      <vt:lpstr>Компресиране на данни</vt:lpstr>
      <vt:lpstr>Въпрос</vt:lpstr>
      <vt:lpstr>Отговор</vt:lpstr>
      <vt:lpstr>Текстообработка</vt:lpstr>
      <vt:lpstr>Текстообработка</vt:lpstr>
      <vt:lpstr>Текстообработка (2)</vt:lpstr>
      <vt:lpstr>Въпрос</vt:lpstr>
      <vt:lpstr>Отговор</vt:lpstr>
      <vt:lpstr>Компютърна графика</vt:lpstr>
      <vt:lpstr>Компютърна графика</vt:lpstr>
      <vt:lpstr>Въпрос</vt:lpstr>
      <vt:lpstr>Отговор</vt:lpstr>
      <vt:lpstr>Бази от данни</vt:lpstr>
      <vt:lpstr>Бази от данни</vt:lpstr>
      <vt:lpstr>Въпрос</vt:lpstr>
      <vt:lpstr>Отговор</vt:lpstr>
      <vt:lpstr>Информационни системи</vt:lpstr>
      <vt:lpstr>Информационни системи</vt:lpstr>
      <vt:lpstr>Въпрос</vt:lpstr>
      <vt:lpstr>Отговор</vt:lpstr>
      <vt:lpstr>Сигурност и защита на информацията</vt:lpstr>
      <vt:lpstr>Сигурност и защита на информацията</vt:lpstr>
      <vt:lpstr>Въпрос</vt:lpstr>
      <vt:lpstr>Отговор</vt:lpstr>
      <vt:lpstr>Презентационни системи</vt:lpstr>
      <vt:lpstr>Презентационни системи</vt:lpstr>
      <vt:lpstr>Въпрос</vt:lpstr>
      <vt:lpstr>Отговор</vt:lpstr>
      <vt:lpstr>Мултимедия</vt:lpstr>
      <vt:lpstr>Мултимедия</vt:lpstr>
      <vt:lpstr>Въпрос</vt:lpstr>
      <vt:lpstr>Отговор</vt:lpstr>
      <vt:lpstr>Компютърни мрежи</vt:lpstr>
      <vt:lpstr>Компютърни мрежи</vt:lpstr>
      <vt:lpstr>Въпрос</vt:lpstr>
      <vt:lpstr>Отговор</vt:lpstr>
      <vt:lpstr>Устройство на Интернет</vt:lpstr>
      <vt:lpstr>Устройство на Интернет</vt:lpstr>
      <vt:lpstr>Въпрос</vt:lpstr>
      <vt:lpstr>Отговор</vt:lpstr>
      <vt:lpstr>Електронна комуникация</vt:lpstr>
      <vt:lpstr>Електронна комуникация</vt:lpstr>
      <vt:lpstr>Въпрос</vt:lpstr>
      <vt:lpstr>Отговор</vt:lpstr>
      <vt:lpstr>World Wide Web (WWW)</vt:lpstr>
      <vt:lpstr>World Wide Web (WWW)</vt:lpstr>
      <vt:lpstr>Въпрос</vt:lpstr>
      <vt:lpstr>Отговор</vt:lpstr>
      <vt:lpstr>Уеб дизайн, HTML, CSS</vt:lpstr>
      <vt:lpstr>Уеб дизайн, HTML, CSS</vt:lpstr>
      <vt:lpstr>Уеб дизайн, HTML, CSS (2)</vt:lpstr>
      <vt:lpstr>Въпрос</vt:lpstr>
      <vt:lpstr>Отговор</vt:lpstr>
      <vt:lpstr>JavaScript</vt:lpstr>
      <vt:lpstr>JavaScript</vt:lpstr>
      <vt:lpstr>Въпрос</vt:lpstr>
      <vt:lpstr>Отговор</vt:lpstr>
      <vt:lpstr>Академия на Телерик за ученици</vt:lpstr>
    </vt:vector>
  </TitlesOfParts>
  <Company>Telerik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Lazar Toshkin</cp:lastModifiedBy>
  <cp:revision>587</cp:revision>
  <dcterms:created xsi:type="dcterms:W3CDTF">2007-12-08T16:03:35Z</dcterms:created>
  <dcterms:modified xsi:type="dcterms:W3CDTF">2013-11-26T21:44:07Z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